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0"/>
  </p:notesMasterIdLst>
  <p:handoutMasterIdLst>
    <p:handoutMasterId r:id="rId31"/>
  </p:handoutMasterIdLst>
  <p:sldIdLst>
    <p:sldId id="263" r:id="rId2"/>
    <p:sldId id="472" r:id="rId3"/>
    <p:sldId id="388" r:id="rId4"/>
    <p:sldId id="484" r:id="rId5"/>
    <p:sldId id="346" r:id="rId6"/>
    <p:sldId id="489" r:id="rId7"/>
    <p:sldId id="490" r:id="rId8"/>
    <p:sldId id="485" r:id="rId9"/>
    <p:sldId id="488" r:id="rId10"/>
    <p:sldId id="487" r:id="rId11"/>
    <p:sldId id="486" r:id="rId12"/>
    <p:sldId id="491" r:id="rId13"/>
    <p:sldId id="492" r:id="rId14"/>
    <p:sldId id="498" r:id="rId15"/>
    <p:sldId id="499" r:id="rId16"/>
    <p:sldId id="503" r:id="rId17"/>
    <p:sldId id="501" r:id="rId18"/>
    <p:sldId id="502" r:id="rId19"/>
    <p:sldId id="504" r:id="rId20"/>
    <p:sldId id="505" r:id="rId21"/>
    <p:sldId id="506" r:id="rId22"/>
    <p:sldId id="507" r:id="rId23"/>
    <p:sldId id="508" r:id="rId24"/>
    <p:sldId id="509" r:id="rId25"/>
    <p:sldId id="510" r:id="rId26"/>
    <p:sldId id="511" r:id="rId27"/>
    <p:sldId id="512" r:id="rId28"/>
    <p:sldId id="513" r:id="rId2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640" autoAdjust="0"/>
  </p:normalViewPr>
  <p:slideViewPr>
    <p:cSldViewPr>
      <p:cViewPr varScale="1">
        <p:scale>
          <a:sx n="57" d="100"/>
          <a:sy n="57" d="100"/>
        </p:scale>
        <p:origin x="1540" y="52"/>
      </p:cViewPr>
      <p:guideLst>
        <p:guide orient="horz" pos="2160"/>
        <p:guide pos="2880"/>
      </p:guideLst>
    </p:cSldViewPr>
  </p:slideViewPr>
  <p:notesTextViewPr>
    <p:cViewPr>
      <p:scale>
        <a:sx n="3" d="2"/>
        <a:sy n="3" d="2"/>
      </p:scale>
      <p:origin x="0" y="0"/>
    </p:cViewPr>
  </p:notesTextViewPr>
  <p:notesViewPr>
    <p:cSldViewPr>
      <p:cViewPr varScale="1">
        <p:scale>
          <a:sx n="80" d="100"/>
          <a:sy n="80" d="100"/>
        </p:scale>
        <p:origin x="-282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Users\bohrerse\AppData\Local\Microsoft\Windows\INetCache\Content.Outlook\7DWNZ68Q\Sessions%202024%20%2024%20%2025%20%2026%20%20Assessment%20Findings%20Summar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1" i="0" u="none" strike="noStrike" kern="1200" baseline="0">
                <a:effectLst/>
                <a:latin typeface="+mn-lt"/>
                <a:ea typeface="+mn-ea"/>
                <a:cs typeface="+mn-cs"/>
              </a:defRPr>
            </a:pPr>
            <a:r>
              <a:rPr lang="en-US"/>
              <a:t>Test Session  2024 , 24 , 25 , 26  Assessment Finding</a:t>
            </a:r>
          </a:p>
        </c:rich>
      </c:tx>
      <c:overlay val="0"/>
      <c:spPr>
        <a:noFill/>
        <a:ln>
          <a:noFill/>
        </a:ln>
        <a:effectLst/>
      </c:spPr>
    </c:title>
    <c:autoTitleDeleted val="0"/>
    <c:plotArea>
      <c:layout/>
      <c:barChart>
        <c:barDir val="col"/>
        <c:grouping val="clustered"/>
        <c:varyColors val="0"/>
        <c:ser>
          <c:idx val="0"/>
          <c:order val="0"/>
          <c:tx>
            <c:v/>
          </c:tx>
          <c:invertIfNegative val="0"/>
          <c:cat>
            <c:strRef>
              <c:f>Sheet1!$D$4:$D$35</c:f>
              <c:strCache>
                <c:ptCount val="32"/>
                <c:pt idx="0">
                  <c:v>3.2(c)</c:v>
                </c:pt>
                <c:pt idx="1">
                  <c:v>4.2(a)</c:v>
                </c:pt>
                <c:pt idx="2">
                  <c:v>4.2(b)</c:v>
                </c:pt>
                <c:pt idx="3">
                  <c:v>4.2(c)</c:v>
                </c:pt>
                <c:pt idx="4">
                  <c:v>4.2(d)</c:v>
                </c:pt>
                <c:pt idx="5">
                  <c:v>4.2(e)</c:v>
                </c:pt>
                <c:pt idx="6">
                  <c:v>4.2(g)</c:v>
                </c:pt>
                <c:pt idx="7">
                  <c:v>4.2(h)</c:v>
                </c:pt>
                <c:pt idx="8">
                  <c:v>4.3(a)</c:v>
                </c:pt>
                <c:pt idx="9">
                  <c:v>4.3(b)</c:v>
                </c:pt>
                <c:pt idx="10">
                  <c:v>4.3(c)</c:v>
                </c:pt>
                <c:pt idx="11">
                  <c:v>4.4(b)</c:v>
                </c:pt>
                <c:pt idx="12">
                  <c:v>4.5(a)</c:v>
                </c:pt>
                <c:pt idx="13">
                  <c:v>4.6(a)</c:v>
                </c:pt>
                <c:pt idx="14">
                  <c:v>4.6(b)</c:v>
                </c:pt>
                <c:pt idx="15">
                  <c:v>4.6(c)</c:v>
                </c:pt>
                <c:pt idx="16">
                  <c:v>4.6(d)</c:v>
                </c:pt>
                <c:pt idx="17">
                  <c:v>4.6(e)</c:v>
                </c:pt>
                <c:pt idx="18">
                  <c:v>4.6(f)</c:v>
                </c:pt>
                <c:pt idx="19">
                  <c:v>4.6(g)</c:v>
                </c:pt>
                <c:pt idx="20">
                  <c:v>4.6(i)</c:v>
                </c:pt>
                <c:pt idx="21">
                  <c:v>4.7(a)</c:v>
                </c:pt>
                <c:pt idx="22">
                  <c:v>4.7(b)</c:v>
                </c:pt>
                <c:pt idx="23">
                  <c:v>4.8(b)</c:v>
                </c:pt>
                <c:pt idx="24">
                  <c:v>4.8(c)</c:v>
                </c:pt>
                <c:pt idx="25">
                  <c:v>4.8(e)</c:v>
                </c:pt>
                <c:pt idx="26">
                  <c:v>4.8(g)</c:v>
                </c:pt>
                <c:pt idx="27">
                  <c:v>4.9(a)</c:v>
                </c:pt>
                <c:pt idx="28">
                  <c:v>4.9(b)</c:v>
                </c:pt>
                <c:pt idx="29">
                  <c:v>App. B Paragraph 2</c:v>
                </c:pt>
                <c:pt idx="30">
                  <c:v>Appendix C</c:v>
                </c:pt>
                <c:pt idx="31">
                  <c:v>DOE-STD-1111-2018 4.4.2</c:v>
                </c:pt>
              </c:strCache>
            </c:strRef>
          </c:cat>
          <c:val>
            <c:numRef>
              <c:f>Sheet1!$E$4:$E$35</c:f>
              <c:numCache>
                <c:formatCode>General</c:formatCode>
                <c:ptCount val="32"/>
                <c:pt idx="0">
                  <c:v>1</c:v>
                </c:pt>
                <c:pt idx="1">
                  <c:v>1</c:v>
                </c:pt>
                <c:pt idx="2">
                  <c:v>1</c:v>
                </c:pt>
                <c:pt idx="3">
                  <c:v>1</c:v>
                </c:pt>
                <c:pt idx="4">
                  <c:v>1</c:v>
                </c:pt>
                <c:pt idx="5">
                  <c:v>2</c:v>
                </c:pt>
                <c:pt idx="6">
                  <c:v>3</c:v>
                </c:pt>
                <c:pt idx="7">
                  <c:v>4</c:v>
                </c:pt>
                <c:pt idx="8">
                  <c:v>1</c:v>
                </c:pt>
                <c:pt idx="9">
                  <c:v>1</c:v>
                </c:pt>
                <c:pt idx="10">
                  <c:v>3</c:v>
                </c:pt>
                <c:pt idx="11">
                  <c:v>8</c:v>
                </c:pt>
                <c:pt idx="12">
                  <c:v>2</c:v>
                </c:pt>
                <c:pt idx="13">
                  <c:v>2</c:v>
                </c:pt>
                <c:pt idx="14">
                  <c:v>5</c:v>
                </c:pt>
                <c:pt idx="15">
                  <c:v>2</c:v>
                </c:pt>
                <c:pt idx="16">
                  <c:v>9</c:v>
                </c:pt>
                <c:pt idx="17">
                  <c:v>5</c:v>
                </c:pt>
                <c:pt idx="18">
                  <c:v>4</c:v>
                </c:pt>
                <c:pt idx="19">
                  <c:v>4</c:v>
                </c:pt>
                <c:pt idx="20">
                  <c:v>2</c:v>
                </c:pt>
                <c:pt idx="21">
                  <c:v>4</c:v>
                </c:pt>
                <c:pt idx="22">
                  <c:v>2</c:v>
                </c:pt>
                <c:pt idx="23">
                  <c:v>1</c:v>
                </c:pt>
                <c:pt idx="24">
                  <c:v>1</c:v>
                </c:pt>
                <c:pt idx="25">
                  <c:v>1</c:v>
                </c:pt>
                <c:pt idx="26">
                  <c:v>1</c:v>
                </c:pt>
                <c:pt idx="27">
                  <c:v>2</c:v>
                </c:pt>
                <c:pt idx="28">
                  <c:v>3</c:v>
                </c:pt>
                <c:pt idx="29">
                  <c:v>1</c:v>
                </c:pt>
                <c:pt idx="30">
                  <c:v>6</c:v>
                </c:pt>
                <c:pt idx="31">
                  <c:v>1</c:v>
                </c:pt>
              </c:numCache>
            </c:numRef>
          </c:val>
          <c:extLst>
            <c:ext xmlns:c16="http://schemas.microsoft.com/office/drawing/2014/chart" uri="{C3380CC4-5D6E-409C-BE32-E72D297353CC}">
              <c16:uniqueId val="{00000000-2ED8-43F9-AAB0-0514CBE05812}"/>
            </c:ext>
          </c:extLst>
        </c:ser>
        <c:dLbls>
          <c:showLegendKey val="0"/>
          <c:showVal val="0"/>
          <c:showCatName val="0"/>
          <c:showSerName val="0"/>
          <c:showPercent val="0"/>
          <c:showBubbleSize val="0"/>
        </c:dLbls>
        <c:gapWidth val="150"/>
        <c:axId val="1"/>
        <c:axId val="2"/>
      </c:barChart>
      <c:catAx>
        <c:axId val="1"/>
        <c:scaling>
          <c:orientation val="minMax"/>
        </c:scaling>
        <c:delete val="0"/>
        <c:axPos val="b"/>
        <c:title>
          <c:tx>
            <c:rich>
              <a:bodyPr rot="0" spcFirstLastPara="1" vertOverflow="ellipsis" vert="horz" wrap="square" anchor="ctr" anchorCtr="1"/>
              <a:lstStyle/>
              <a:p>
                <a:pPr>
                  <a:defRPr sz="1080" b="1" i="0" u="none" strike="noStrike" kern="1200" baseline="0">
                    <a:effectLst/>
                    <a:latin typeface="+mn-lt"/>
                    <a:ea typeface="+mn-ea"/>
                    <a:cs typeface="+mn-cs"/>
                  </a:defRPr>
                </a:pPr>
                <a:r>
                  <a:rPr lang="en-US"/>
                  <a:t>DOE-STD-1112 Citation</a:t>
                </a:r>
              </a:p>
            </c:rich>
          </c:tx>
          <c:overlay val="0"/>
          <c:spPr>
            <a:noFill/>
            <a:ln>
              <a:noFill/>
            </a:ln>
            <a:effectLst/>
          </c:spPr>
        </c:title>
        <c:numFmt formatCode="General" sourceLinked="1"/>
        <c:majorTickMark val="cross"/>
        <c:minorTickMark val="cross"/>
        <c:tickLblPos val="nextTo"/>
        <c:txPr>
          <a:bodyPr rot="-60000000" spcFirstLastPara="1" vertOverflow="ellipsis" vert="horz" wrap="square" anchor="ctr" anchorCtr="1"/>
          <a:lstStyle/>
          <a:p>
            <a:pPr>
              <a:defRPr sz="900" kern="1200"/>
            </a:pPr>
            <a:endParaRPr lang="en-US"/>
          </a:p>
        </c:txPr>
        <c:crossAx val="2"/>
        <c:crosses val="autoZero"/>
        <c:auto val="1"/>
        <c:lblAlgn val="ctr"/>
        <c:lblOffset val="100"/>
        <c:noMultiLvlLbl val="1"/>
      </c:catAx>
      <c:valAx>
        <c:axId val="2"/>
        <c:scaling>
          <c:orientation val="minMax"/>
        </c:scaling>
        <c:delete val="0"/>
        <c:axPos val="l"/>
        <c:majorGridlines/>
        <c:title>
          <c:tx>
            <c:rich>
              <a:bodyPr rot="-5400000" spcFirstLastPara="1" vertOverflow="ellipsis" vert="horz" wrap="square" anchor="ctr" anchorCtr="1"/>
              <a:lstStyle/>
              <a:p>
                <a:pPr>
                  <a:defRPr sz="1080" b="1" i="0" u="none" strike="noStrike" kern="1200" baseline="0">
                    <a:effectLst/>
                    <a:latin typeface="+mn-lt"/>
                    <a:ea typeface="+mn-ea"/>
                    <a:cs typeface="+mn-cs"/>
                  </a:defRPr>
                </a:pPr>
                <a:r>
                  <a:rPr lang="en-US"/>
                  <a:t>Frequency of Occurrence</a:t>
                </a:r>
              </a:p>
            </c:rich>
          </c:tx>
          <c:overlay val="0"/>
          <c:spPr>
            <a:noFill/>
            <a:ln>
              <a:noFill/>
            </a:ln>
            <a:effectLst/>
          </c:spPr>
        </c:title>
        <c:numFmt formatCode="General" sourceLinked="1"/>
        <c:majorTickMark val="cross"/>
        <c:minorTickMark val="cross"/>
        <c:tickLblPos val="nextTo"/>
        <c:txPr>
          <a:bodyPr rot="-60000000" spcFirstLastPara="1" vertOverflow="ellipsis" vert="horz" wrap="square" anchor="ctr" anchorCtr="1"/>
          <a:lstStyle/>
          <a:p>
            <a:pPr>
              <a:defRPr sz="900" kern="1200"/>
            </a:pPr>
            <a:endParaRPr lang="en-US"/>
          </a:p>
        </c:txPr>
        <c:crossAx val="1"/>
        <c:crosses val="autoZero"/>
        <c:crossBetween val="between"/>
        <c:majorUnit val="1"/>
        <c:minorUnit val="0"/>
      </c:valAx>
    </c:plotArea>
    <c:legend>
      <c:legendPos val="r"/>
      <c:legendEntry>
        <c:idx val="0"/>
        <c:delete val="1"/>
      </c:legendEntry>
      <c:overlay val="0"/>
      <c:txPr>
        <a:bodyPr rot="0" spcFirstLastPara="1" vertOverflow="ellipsis" vert="horz" wrap="square" anchor="ctr" anchorCtr="1"/>
        <a:lstStyle/>
        <a:p>
          <a:pPr>
            <a:defRPr/>
          </a:pPr>
          <a:endParaRPr lang="en-US"/>
        </a:p>
      </c:txPr>
    </c:legend>
    <c:plotVisOnly val="1"/>
    <c:dispBlanksAs val="zero"/>
    <c:showDLblsOverMax val="1"/>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DOELAP Assessor Training</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US" dirty="0"/>
              <a:t>10/06/15</a:t>
            </a: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4B0A05F-054B-4F29-8A55-A79B31025504}" type="slidenum">
              <a:rPr lang="en-US" smtClean="0"/>
              <a:t>‹#›</a:t>
            </a:fld>
            <a:endParaRPr lang="en-US" dirty="0"/>
          </a:p>
        </p:txBody>
      </p:sp>
    </p:spTree>
    <p:extLst>
      <p:ext uri="{BB962C8B-B14F-4D97-AF65-F5344CB8AC3E}">
        <p14:creationId xmlns:p14="http://schemas.microsoft.com/office/powerpoint/2010/main" val="672222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dirty="0"/>
            </a:lvl1pPr>
          </a:lstStyle>
          <a:p>
            <a:pPr>
              <a:defRPr/>
            </a:pPr>
            <a:endParaRPr lang="en-US" dirty="0"/>
          </a:p>
        </p:txBody>
      </p:sp>
      <p:sp>
        <p:nvSpPr>
          <p:cNvPr id="10243"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dirty="0"/>
            </a:lvl1pPr>
          </a:lstStyle>
          <a:p>
            <a:pPr>
              <a:defRPr/>
            </a:pPr>
            <a:endParaRPr lang="en-US" dirty="0"/>
          </a:p>
        </p:txBody>
      </p:sp>
      <p:sp>
        <p:nvSpPr>
          <p:cNvPr id="5837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dirty="0"/>
            </a:lvl1pPr>
          </a:lstStyle>
          <a:p>
            <a:pPr>
              <a:defRPr/>
            </a:pPr>
            <a:endParaRPr lang="en-US" dirty="0"/>
          </a:p>
        </p:txBody>
      </p:sp>
      <p:sp>
        <p:nvSpPr>
          <p:cNvPr id="10247"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6C383268-9C9E-4113-AB56-2CBCB12ED72A}" type="slidenum">
              <a:rPr lang="en-US"/>
              <a:pPr>
                <a:defRPr/>
              </a:pPr>
              <a:t>‹#›</a:t>
            </a:fld>
            <a:endParaRPr lang="en-US" dirty="0"/>
          </a:p>
        </p:txBody>
      </p:sp>
    </p:spTree>
    <p:extLst>
      <p:ext uri="{BB962C8B-B14F-4D97-AF65-F5344CB8AC3E}">
        <p14:creationId xmlns:p14="http://schemas.microsoft.com/office/powerpoint/2010/main" val="7466761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92430352-E1E7-4DAA-BDD7-9678F9AC77A6}" type="slidenum">
              <a:rPr lang="en-US" smtClean="0"/>
              <a:pPr/>
              <a:t>1</a:t>
            </a:fld>
            <a:endParaRPr lang="en-US" dirty="0"/>
          </a:p>
        </p:txBody>
      </p:sp>
      <p:sp>
        <p:nvSpPr>
          <p:cNvPr id="59395" name="Rectangle 2"/>
          <p:cNvSpPr>
            <a:spLocks noGrp="1" noRot="1" noChangeAspect="1" noChangeArrowheads="1" noTextEdit="1"/>
          </p:cNvSpPr>
          <p:nvPr>
            <p:ph type="sldImg"/>
          </p:nvPr>
        </p:nvSpPr>
        <p:spPr>
          <a:xfrm>
            <a:off x="1184275" y="698500"/>
            <a:ext cx="4646613" cy="3484563"/>
          </a:xfrm>
          <a:ln/>
        </p:spPr>
      </p:sp>
      <p:sp>
        <p:nvSpPr>
          <p:cNvPr id="59396" name="Rectangle 3"/>
          <p:cNvSpPr>
            <a:spLocks noGrp="1" noChangeArrowheads="1"/>
          </p:cNvSpPr>
          <p:nvPr>
            <p:ph type="body" idx="1"/>
          </p:nvPr>
        </p:nvSpPr>
        <p:spPr>
          <a:xfrm>
            <a:off x="934720" y="4414177"/>
            <a:ext cx="5140960" cy="4183380"/>
          </a:xfrm>
          <a:noFill/>
          <a:ln/>
        </p:spPr>
        <p:txBody>
          <a:bodyPr/>
          <a:lstStyle/>
          <a:p>
            <a:pPr eaLnBrk="1" hangingPunct="1"/>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DOE-NE LOGO (Horizontal) A"/>
          <p:cNvPicPr>
            <a:picLocks noChangeAspect="1" noChangeArrowheads="1"/>
          </p:cNvPicPr>
          <p:nvPr/>
        </p:nvPicPr>
        <p:blipFill>
          <a:blip r:embed="rId2" cstate="print"/>
          <a:srcRect/>
          <a:stretch>
            <a:fillRect/>
          </a:stretch>
        </p:blipFill>
        <p:spPr bwMode="auto">
          <a:xfrm>
            <a:off x="209550" y="152400"/>
            <a:ext cx="8723313" cy="1371600"/>
          </a:xfrm>
          <a:prstGeom prst="rect">
            <a:avLst/>
          </a:prstGeom>
          <a:noFill/>
          <a:ln w="9525">
            <a:noFill/>
            <a:miter lim="800000"/>
            <a:headEnd/>
            <a:tailEnd/>
          </a:ln>
        </p:spPr>
      </p:pic>
      <p:sp>
        <p:nvSpPr>
          <p:cNvPr id="5" name="Line 5"/>
          <p:cNvSpPr>
            <a:spLocks noChangeShapeType="1"/>
          </p:cNvSpPr>
          <p:nvPr/>
        </p:nvSpPr>
        <p:spPr bwMode="auto">
          <a:xfrm>
            <a:off x="381000" y="1546225"/>
            <a:ext cx="8458200" cy="0"/>
          </a:xfrm>
          <a:prstGeom prst="line">
            <a:avLst/>
          </a:prstGeom>
          <a:noFill/>
          <a:ln w="38100">
            <a:solidFill>
              <a:srgbClr val="1B5527"/>
            </a:solidFill>
            <a:round/>
            <a:headEnd/>
            <a:tailEnd/>
          </a:ln>
          <a:effectLst/>
        </p:spPr>
        <p:txBody>
          <a:bodyPr/>
          <a:lstStyle/>
          <a:p>
            <a:pPr>
              <a:defRPr/>
            </a:pPr>
            <a:endParaRPr lang="en-US" dirty="0"/>
          </a:p>
        </p:txBody>
      </p:sp>
      <p:sp>
        <p:nvSpPr>
          <p:cNvPr id="6" name="Line 6"/>
          <p:cNvSpPr>
            <a:spLocks noChangeShapeType="1"/>
          </p:cNvSpPr>
          <p:nvPr/>
        </p:nvSpPr>
        <p:spPr bwMode="auto">
          <a:xfrm>
            <a:off x="533400" y="1600200"/>
            <a:ext cx="8458200" cy="0"/>
          </a:xfrm>
          <a:prstGeom prst="line">
            <a:avLst/>
          </a:prstGeom>
          <a:noFill/>
          <a:ln w="38100">
            <a:solidFill>
              <a:srgbClr val="E8BB00"/>
            </a:solidFill>
            <a:round/>
            <a:headEnd/>
            <a:tailEnd/>
          </a:ln>
          <a:effectLst/>
        </p:spPr>
        <p:txBody>
          <a:bodyPr/>
          <a:lstStyle/>
          <a:p>
            <a:pPr>
              <a:defRPr/>
            </a:pPr>
            <a:endParaRPr lang="en-US" dirty="0"/>
          </a:p>
        </p:txBody>
      </p:sp>
      <p:sp>
        <p:nvSpPr>
          <p:cNvPr id="6147" name="Rectangle 3"/>
          <p:cNvSpPr>
            <a:spLocks noGrp="1" noChangeArrowheads="1"/>
          </p:cNvSpPr>
          <p:nvPr>
            <p:ph type="ctrTitle"/>
          </p:nvPr>
        </p:nvSpPr>
        <p:spPr>
          <a:xfrm>
            <a:off x="685800" y="2130425"/>
            <a:ext cx="7772400" cy="1470025"/>
          </a:xfrm>
        </p:spPr>
        <p:txBody>
          <a:bodyPr/>
          <a:lstStyle>
            <a:lvl1pPr algn="ctr">
              <a:defRPr sz="2800" b="1"/>
            </a:lvl1pPr>
          </a:lstStyle>
          <a:p>
            <a:r>
              <a:rPr lang="en-US"/>
              <a:t>Click to edit Master title style</a:t>
            </a:r>
          </a:p>
        </p:txBody>
      </p:sp>
      <p:sp>
        <p:nvSpPr>
          <p:cNvPr id="6148" name="Rectangle 4"/>
          <p:cNvSpPr>
            <a:spLocks noGrp="1" noChangeArrowheads="1"/>
          </p:cNvSpPr>
          <p:nvPr>
            <p:ph type="subTitle" idx="1"/>
          </p:nvPr>
        </p:nvSpPr>
        <p:spPr>
          <a:xfrm>
            <a:off x="685800" y="4572000"/>
            <a:ext cx="7696200" cy="1752600"/>
          </a:xfrm>
        </p:spPr>
        <p:txBody>
          <a:bodyPr/>
          <a:lstStyle>
            <a:lvl1pPr marL="0" indent="0" algn="ctr">
              <a:spcAft>
                <a:spcPct val="0"/>
              </a:spcAft>
              <a:buFont typeface="Wingdings" pitchFamily="2" charset="2"/>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pPr>
              <a:defRPr/>
            </a:pPr>
            <a:endParaRPr lang="en-US" dirty="0"/>
          </a:p>
        </p:txBody>
      </p:sp>
      <p:sp>
        <p:nvSpPr>
          <p:cNvPr id="5"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6248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2400"/>
            <a:ext cx="6019800" cy="6248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pPr>
              <a:defRPr/>
            </a:pPr>
            <a:endParaRPr lang="en-US" dirty="0"/>
          </a:p>
        </p:txBody>
      </p:sp>
      <p:sp>
        <p:nvSpPr>
          <p:cNvPr id="5"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7"/>
          <p:cNvSpPr>
            <a:spLocks noGrp="1" noChangeArrowheads="1"/>
          </p:cNvSpPr>
          <p:nvPr>
            <p:ph type="dt" sz="half" idx="10"/>
          </p:nvPr>
        </p:nvSpPr>
        <p:spPr>
          <a:ln/>
        </p:spPr>
        <p:txBody>
          <a:bodyPr/>
          <a:lstStyle>
            <a:lvl1pPr>
              <a:defRPr/>
            </a:lvl1pPr>
          </a:lstStyle>
          <a:p>
            <a:pPr>
              <a:defRPr/>
            </a:pPr>
            <a:endParaRPr lang="en-US" dirty="0"/>
          </a:p>
        </p:txBody>
      </p:sp>
      <p:sp>
        <p:nvSpPr>
          <p:cNvPr id="5"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dirty="0"/>
          </a:p>
        </p:txBody>
      </p:sp>
      <p:sp>
        <p:nvSpPr>
          <p:cNvPr id="5"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64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dt" sz="half" idx="10"/>
          </p:nvPr>
        </p:nvSpPr>
        <p:spPr>
          <a:ln/>
        </p:spPr>
        <p:txBody>
          <a:bodyPr/>
          <a:lstStyle>
            <a:lvl1pPr>
              <a:defRPr/>
            </a:lvl1pPr>
          </a:lstStyle>
          <a:p>
            <a:pPr>
              <a:defRPr/>
            </a:pPr>
            <a:endParaRPr lang="en-US" dirty="0"/>
          </a:p>
        </p:txBody>
      </p:sp>
      <p:sp>
        <p:nvSpPr>
          <p:cNvPr id="6"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
          <p:cNvSpPr>
            <a:spLocks noGrp="1" noChangeArrowheads="1"/>
          </p:cNvSpPr>
          <p:nvPr>
            <p:ph type="dt" sz="half" idx="10"/>
          </p:nvPr>
        </p:nvSpPr>
        <p:spPr>
          <a:ln/>
        </p:spPr>
        <p:txBody>
          <a:bodyPr/>
          <a:lstStyle>
            <a:lvl1pPr>
              <a:defRPr/>
            </a:lvl1pPr>
          </a:lstStyle>
          <a:p>
            <a:pPr>
              <a:defRPr/>
            </a:pPr>
            <a:endParaRPr lang="en-US" dirty="0"/>
          </a:p>
        </p:txBody>
      </p:sp>
      <p:sp>
        <p:nvSpPr>
          <p:cNvPr id="8"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7"/>
          <p:cNvSpPr>
            <a:spLocks noGrp="1" noChangeArrowheads="1"/>
          </p:cNvSpPr>
          <p:nvPr>
            <p:ph type="dt" sz="half" idx="10"/>
          </p:nvPr>
        </p:nvSpPr>
        <p:spPr>
          <a:ln/>
        </p:spPr>
        <p:txBody>
          <a:bodyPr/>
          <a:lstStyle>
            <a:lvl1pPr>
              <a:defRPr/>
            </a:lvl1pPr>
          </a:lstStyle>
          <a:p>
            <a:pPr>
              <a:defRPr/>
            </a:pPr>
            <a:endParaRPr lang="en-US" dirty="0"/>
          </a:p>
        </p:txBody>
      </p:sp>
      <p:sp>
        <p:nvSpPr>
          <p:cNvPr id="4"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dirty="0"/>
          </a:p>
        </p:txBody>
      </p:sp>
      <p:sp>
        <p:nvSpPr>
          <p:cNvPr id="3"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dirty="0"/>
          </a:p>
        </p:txBody>
      </p:sp>
      <p:sp>
        <p:nvSpPr>
          <p:cNvPr id="6"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dirty="0"/>
          </a:p>
        </p:txBody>
      </p:sp>
      <p:sp>
        <p:nvSpPr>
          <p:cNvPr id="6"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DOE-NE LOGO (Vertital) A"/>
          <p:cNvPicPr>
            <a:picLocks noChangeAspect="1" noChangeArrowheads="1"/>
          </p:cNvPicPr>
          <p:nvPr/>
        </p:nvPicPr>
        <p:blipFill>
          <a:blip r:embed="rId13" cstate="print"/>
          <a:srcRect/>
          <a:stretch>
            <a:fillRect/>
          </a:stretch>
        </p:blipFill>
        <p:spPr bwMode="auto">
          <a:xfrm>
            <a:off x="76200" y="87313"/>
            <a:ext cx="2743200" cy="1512887"/>
          </a:xfrm>
          <a:prstGeom prst="rect">
            <a:avLst/>
          </a:prstGeom>
          <a:noFill/>
          <a:ln w="9525">
            <a:noFill/>
            <a:miter lim="800000"/>
            <a:headEnd/>
            <a:tailEnd/>
          </a:ln>
        </p:spPr>
      </p:pic>
      <p:sp>
        <p:nvSpPr>
          <p:cNvPr id="1027" name="Rectangle 3"/>
          <p:cNvSpPr>
            <a:spLocks noGrp="1" noChangeArrowheads="1"/>
          </p:cNvSpPr>
          <p:nvPr>
            <p:ph type="title"/>
          </p:nvPr>
        </p:nvSpPr>
        <p:spPr bwMode="auto">
          <a:xfrm>
            <a:off x="2895600" y="152400"/>
            <a:ext cx="57912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457200" y="16764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125" name="Line 5"/>
          <p:cNvSpPr>
            <a:spLocks noChangeShapeType="1"/>
          </p:cNvSpPr>
          <p:nvPr/>
        </p:nvSpPr>
        <p:spPr bwMode="auto">
          <a:xfrm>
            <a:off x="381000" y="1470025"/>
            <a:ext cx="8458200" cy="0"/>
          </a:xfrm>
          <a:prstGeom prst="line">
            <a:avLst/>
          </a:prstGeom>
          <a:noFill/>
          <a:ln w="38100">
            <a:solidFill>
              <a:srgbClr val="1B5527"/>
            </a:solidFill>
            <a:round/>
            <a:headEnd/>
            <a:tailEnd/>
          </a:ln>
          <a:effectLst/>
        </p:spPr>
        <p:txBody>
          <a:bodyPr/>
          <a:lstStyle/>
          <a:p>
            <a:pPr>
              <a:defRPr/>
            </a:pPr>
            <a:endParaRPr lang="en-US" dirty="0"/>
          </a:p>
        </p:txBody>
      </p:sp>
      <p:sp>
        <p:nvSpPr>
          <p:cNvPr id="5126" name="Line 6"/>
          <p:cNvSpPr>
            <a:spLocks noChangeShapeType="1"/>
          </p:cNvSpPr>
          <p:nvPr/>
        </p:nvSpPr>
        <p:spPr bwMode="auto">
          <a:xfrm>
            <a:off x="533400" y="1524000"/>
            <a:ext cx="8458200" cy="0"/>
          </a:xfrm>
          <a:prstGeom prst="line">
            <a:avLst/>
          </a:prstGeom>
          <a:noFill/>
          <a:ln w="38100">
            <a:solidFill>
              <a:srgbClr val="E8BB00"/>
            </a:solidFill>
            <a:round/>
            <a:headEnd/>
            <a:tailEnd/>
          </a:ln>
          <a:effectLst/>
        </p:spPr>
        <p:txBody>
          <a:bodyPr/>
          <a:lstStyle/>
          <a:p>
            <a:pPr>
              <a:defRPr/>
            </a:pPr>
            <a:endParaRPr lang="en-US" dirty="0"/>
          </a:p>
        </p:txBody>
      </p:sp>
      <p:sp>
        <p:nvSpPr>
          <p:cNvPr id="5127" name="Rectangle 7"/>
          <p:cNvSpPr>
            <a:spLocks noGrp="1" noChangeArrowheads="1"/>
          </p:cNvSpPr>
          <p:nvPr>
            <p:ph type="dt" sz="half" idx="2"/>
          </p:nvPr>
        </p:nvSpPr>
        <p:spPr bwMode="auto">
          <a:xfrm>
            <a:off x="457200" y="661035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dirty="0"/>
            </a:lvl1pPr>
          </a:lstStyle>
          <a:p>
            <a:pPr>
              <a:defRPr/>
            </a:pPr>
            <a:endParaRPr lang="en-US" dirty="0"/>
          </a:p>
        </p:txBody>
      </p:sp>
      <p:sp>
        <p:nvSpPr>
          <p:cNvPr id="5128" name="Rectangle 8"/>
          <p:cNvSpPr>
            <a:spLocks noGrp="1" noChangeArrowheads="1"/>
          </p:cNvSpPr>
          <p:nvPr>
            <p:ph type="ftr" sz="quarter" idx="3"/>
          </p:nvPr>
        </p:nvSpPr>
        <p:spPr bwMode="auto">
          <a:xfrm>
            <a:off x="3124200" y="6610350"/>
            <a:ext cx="2895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dirty="0">
                <a:solidFill>
                  <a:srgbClr val="000000"/>
                </a:solidFill>
              </a:defRPr>
            </a:lvl1pPr>
          </a:lstStyle>
          <a:p>
            <a:pPr>
              <a:defRPr/>
            </a:pPr>
            <a:endParaRPr lang="en-US" dirty="0"/>
          </a:p>
        </p:txBody>
      </p:sp>
      <p:sp>
        <p:nvSpPr>
          <p:cNvPr id="5129" name="Text Box 9"/>
          <p:cNvSpPr txBox="1">
            <a:spLocks noChangeArrowheads="1"/>
          </p:cNvSpPr>
          <p:nvPr/>
        </p:nvSpPr>
        <p:spPr bwMode="auto">
          <a:xfrm>
            <a:off x="7162800" y="6610350"/>
            <a:ext cx="1828800" cy="228600"/>
          </a:xfrm>
          <a:prstGeom prst="rect">
            <a:avLst/>
          </a:prstGeom>
          <a:noFill/>
          <a:ln w="9525">
            <a:noFill/>
            <a:miter lim="800000"/>
            <a:headEnd/>
            <a:tailEnd/>
          </a:ln>
          <a:effectLst/>
        </p:spPr>
        <p:txBody>
          <a:bodyPr>
            <a:spAutoFit/>
          </a:bodyPr>
          <a:lstStyle/>
          <a:p>
            <a:pPr algn="r">
              <a:spcBef>
                <a:spcPct val="50000"/>
              </a:spcBef>
              <a:defRPr/>
            </a:pPr>
            <a:fld id="{E92BCF93-55B0-444A-B562-9422C5A5DEAE}" type="slidenum">
              <a:rPr lang="en-US" sz="900"/>
              <a:pPr algn="r">
                <a:spcBef>
                  <a:spcPct val="50000"/>
                </a:spcBef>
                <a:defRPr/>
              </a:pPr>
              <a:t>‹#›</a:t>
            </a:fld>
            <a:endParaRPr lang="en-US" sz="900" dirty="0"/>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fontAlgn="base">
        <a:spcBef>
          <a:spcPct val="0"/>
        </a:spcBef>
        <a:spcAft>
          <a:spcPct val="0"/>
        </a:spcAft>
        <a:defRPr sz="2400">
          <a:solidFill>
            <a:srgbClr val="1B5527"/>
          </a:solidFill>
          <a:latin typeface="Tahoma" panose="020B0604030504040204" pitchFamily="34" charset="0"/>
          <a:ea typeface="Tahoma" panose="020B0604030504040204" pitchFamily="34" charset="0"/>
          <a:cs typeface="Tahoma" panose="020B0604030504040204" pitchFamily="34" charset="0"/>
        </a:defRPr>
      </a:lvl1pPr>
      <a:lvl2pPr algn="l" rtl="0" fontAlgn="base">
        <a:spcBef>
          <a:spcPct val="0"/>
        </a:spcBef>
        <a:spcAft>
          <a:spcPct val="0"/>
        </a:spcAft>
        <a:defRPr sz="2400">
          <a:solidFill>
            <a:srgbClr val="1B5527"/>
          </a:solidFill>
          <a:latin typeface="Arial Black" pitchFamily="34" charset="0"/>
        </a:defRPr>
      </a:lvl2pPr>
      <a:lvl3pPr algn="l" rtl="0" fontAlgn="base">
        <a:spcBef>
          <a:spcPct val="0"/>
        </a:spcBef>
        <a:spcAft>
          <a:spcPct val="0"/>
        </a:spcAft>
        <a:defRPr sz="2400">
          <a:solidFill>
            <a:srgbClr val="1B5527"/>
          </a:solidFill>
          <a:latin typeface="Arial Black" pitchFamily="34" charset="0"/>
        </a:defRPr>
      </a:lvl3pPr>
      <a:lvl4pPr algn="l" rtl="0" fontAlgn="base">
        <a:spcBef>
          <a:spcPct val="0"/>
        </a:spcBef>
        <a:spcAft>
          <a:spcPct val="0"/>
        </a:spcAft>
        <a:defRPr sz="2400">
          <a:solidFill>
            <a:srgbClr val="1B5527"/>
          </a:solidFill>
          <a:latin typeface="Arial Black" pitchFamily="34" charset="0"/>
        </a:defRPr>
      </a:lvl4pPr>
      <a:lvl5pPr algn="l" rtl="0" fontAlgn="base">
        <a:spcBef>
          <a:spcPct val="0"/>
        </a:spcBef>
        <a:spcAft>
          <a:spcPct val="0"/>
        </a:spcAft>
        <a:defRPr sz="2400">
          <a:solidFill>
            <a:srgbClr val="1B5527"/>
          </a:solidFill>
          <a:latin typeface="Arial Black" pitchFamily="34" charset="0"/>
        </a:defRPr>
      </a:lvl5pPr>
      <a:lvl6pPr marL="457200" algn="l" rtl="0" eaLnBrk="1" fontAlgn="base" hangingPunct="1">
        <a:spcBef>
          <a:spcPct val="0"/>
        </a:spcBef>
        <a:spcAft>
          <a:spcPct val="0"/>
        </a:spcAft>
        <a:defRPr sz="2400">
          <a:solidFill>
            <a:srgbClr val="1B5527"/>
          </a:solidFill>
          <a:latin typeface="Arial Black" pitchFamily="34" charset="0"/>
        </a:defRPr>
      </a:lvl6pPr>
      <a:lvl7pPr marL="914400" algn="l" rtl="0" eaLnBrk="1" fontAlgn="base" hangingPunct="1">
        <a:spcBef>
          <a:spcPct val="0"/>
        </a:spcBef>
        <a:spcAft>
          <a:spcPct val="0"/>
        </a:spcAft>
        <a:defRPr sz="2400">
          <a:solidFill>
            <a:srgbClr val="1B5527"/>
          </a:solidFill>
          <a:latin typeface="Arial Black" pitchFamily="34" charset="0"/>
        </a:defRPr>
      </a:lvl7pPr>
      <a:lvl8pPr marL="1371600" algn="l" rtl="0" eaLnBrk="1" fontAlgn="base" hangingPunct="1">
        <a:spcBef>
          <a:spcPct val="0"/>
        </a:spcBef>
        <a:spcAft>
          <a:spcPct val="0"/>
        </a:spcAft>
        <a:defRPr sz="2400">
          <a:solidFill>
            <a:srgbClr val="1B5527"/>
          </a:solidFill>
          <a:latin typeface="Arial Black" pitchFamily="34" charset="0"/>
        </a:defRPr>
      </a:lvl8pPr>
      <a:lvl9pPr marL="1828800" algn="l" rtl="0" eaLnBrk="1" fontAlgn="base" hangingPunct="1">
        <a:spcBef>
          <a:spcPct val="0"/>
        </a:spcBef>
        <a:spcAft>
          <a:spcPct val="0"/>
        </a:spcAft>
        <a:defRPr sz="2400">
          <a:solidFill>
            <a:srgbClr val="1B5527"/>
          </a:solidFill>
          <a:latin typeface="Arial Black" pitchFamily="34" charset="0"/>
        </a:defRPr>
      </a:lvl9pPr>
    </p:titleStyle>
    <p:bodyStyle>
      <a:lvl1pPr marL="231775" indent="-231775" algn="l" rtl="0" fontAlgn="base">
        <a:spcBef>
          <a:spcPct val="0"/>
        </a:spcBef>
        <a:spcAft>
          <a:spcPct val="50000"/>
        </a:spcAft>
        <a:buClr>
          <a:srgbClr val="1B5527"/>
        </a:buClr>
        <a:buFont typeface="Wingdings" pitchFamily="2" charset="2"/>
        <a:buChar char="n"/>
        <a:defRPr sz="20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71500" indent="-225425" algn="l" rtl="0" fontAlgn="base">
        <a:spcBef>
          <a:spcPct val="0"/>
        </a:spcBef>
        <a:spcAft>
          <a:spcPct val="50000"/>
        </a:spcAft>
        <a:buClr>
          <a:srgbClr val="1B5527"/>
        </a:buClr>
        <a:buSzPct val="110000"/>
        <a:buFont typeface="Symbol" pitchFamily="18" charset="2"/>
        <a:buChar char="·"/>
        <a:defRPr>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indent="-228600" algn="l" rtl="0" fontAlgn="base">
        <a:spcBef>
          <a:spcPct val="0"/>
        </a:spcBef>
        <a:spcAft>
          <a:spcPct val="50000"/>
        </a:spcAft>
        <a:buClr>
          <a:srgbClr val="1B5527"/>
        </a:buClr>
        <a:buSzPct val="110000"/>
        <a:buFont typeface="Arial" charset="0"/>
        <a:buChar char="–"/>
        <a:defRPr sz="16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257300" indent="-228600" algn="l" rtl="0" fontAlgn="base">
        <a:spcBef>
          <a:spcPct val="0"/>
        </a:spcBef>
        <a:spcAft>
          <a:spcPct val="50000"/>
        </a:spcAft>
        <a:buClr>
          <a:srgbClr val="1B5527"/>
        </a:buClr>
        <a:buChar char="•"/>
        <a:defRPr sz="1400">
          <a:solidFill>
            <a:schemeClr val="tx1"/>
          </a:solidFill>
          <a:latin typeface="Arial" charset="0"/>
        </a:defRPr>
      </a:lvl4pPr>
      <a:lvl5pPr marL="1600200" indent="-228600" algn="l" rtl="0" fontAlgn="base">
        <a:spcBef>
          <a:spcPct val="0"/>
        </a:spcBef>
        <a:spcAft>
          <a:spcPct val="50000"/>
        </a:spcAft>
        <a:buClr>
          <a:srgbClr val="1B5527"/>
        </a:buClr>
        <a:buChar char="»"/>
        <a:defRPr sz="1200">
          <a:solidFill>
            <a:schemeClr val="tx1"/>
          </a:solidFill>
          <a:latin typeface="Arial" charset="0"/>
        </a:defRPr>
      </a:lvl5pPr>
      <a:lvl6pPr marL="2057400" indent="-228600" algn="l" rtl="0" eaLnBrk="1" fontAlgn="base" hangingPunct="1">
        <a:spcBef>
          <a:spcPct val="0"/>
        </a:spcBef>
        <a:spcAft>
          <a:spcPct val="50000"/>
        </a:spcAft>
        <a:buClr>
          <a:srgbClr val="1B5527"/>
        </a:buClr>
        <a:buChar char="»"/>
        <a:defRPr sz="1200">
          <a:solidFill>
            <a:schemeClr val="tx1"/>
          </a:solidFill>
          <a:latin typeface="Arial" charset="0"/>
        </a:defRPr>
      </a:lvl6pPr>
      <a:lvl7pPr marL="2514600" indent="-228600" algn="l" rtl="0" eaLnBrk="1" fontAlgn="base" hangingPunct="1">
        <a:spcBef>
          <a:spcPct val="0"/>
        </a:spcBef>
        <a:spcAft>
          <a:spcPct val="50000"/>
        </a:spcAft>
        <a:buClr>
          <a:srgbClr val="1B5527"/>
        </a:buClr>
        <a:buChar char="»"/>
        <a:defRPr sz="1200">
          <a:solidFill>
            <a:schemeClr val="tx1"/>
          </a:solidFill>
          <a:latin typeface="Arial" charset="0"/>
        </a:defRPr>
      </a:lvl7pPr>
      <a:lvl8pPr marL="2971800" indent="-228600" algn="l" rtl="0" eaLnBrk="1" fontAlgn="base" hangingPunct="1">
        <a:spcBef>
          <a:spcPct val="0"/>
        </a:spcBef>
        <a:spcAft>
          <a:spcPct val="50000"/>
        </a:spcAft>
        <a:buClr>
          <a:srgbClr val="1B5527"/>
        </a:buClr>
        <a:buChar char="»"/>
        <a:defRPr sz="1200">
          <a:solidFill>
            <a:schemeClr val="tx1"/>
          </a:solidFill>
          <a:latin typeface="Arial" charset="0"/>
        </a:defRPr>
      </a:lvl8pPr>
      <a:lvl9pPr marL="3429000" indent="-228600" algn="l" rtl="0" eaLnBrk="1" fontAlgn="base" hangingPunct="1">
        <a:spcBef>
          <a:spcPct val="0"/>
        </a:spcBef>
        <a:spcAft>
          <a:spcPct val="50000"/>
        </a:spcAft>
        <a:buClr>
          <a:srgbClr val="1B5527"/>
        </a:buClr>
        <a:buChar char="»"/>
        <a:defRPr sz="12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1828800"/>
            <a:ext cx="7391400" cy="2209800"/>
          </a:xfrm>
        </p:spPr>
        <p:txBody>
          <a:bodyPr/>
          <a:lstStyle/>
          <a:p>
            <a:r>
              <a:rPr lang="en-US" sz="3200" dirty="0"/>
              <a:t> </a:t>
            </a:r>
            <a:r>
              <a:rPr lang="en-US" sz="3600" b="0" dirty="0">
                <a:latin typeface="Tahoma" panose="020B0604030504040204" pitchFamily="34" charset="0"/>
                <a:ea typeface="Tahoma" panose="020B0604030504040204" pitchFamily="34" charset="0"/>
                <a:cs typeface="Tahoma" panose="020B0604030504040204" pitchFamily="34" charset="0"/>
              </a:rPr>
              <a:t>Dosimetry DOELAP Assessor Training</a:t>
            </a:r>
            <a:br>
              <a:rPr lang="en-US" sz="3200" b="0" dirty="0">
                <a:latin typeface="Tahoma" panose="020B0604030504040204" pitchFamily="34" charset="0"/>
                <a:ea typeface="Tahoma" panose="020B0604030504040204" pitchFamily="34" charset="0"/>
                <a:cs typeface="Tahoma" panose="020B0604030504040204" pitchFamily="34" charset="0"/>
              </a:rPr>
            </a:br>
            <a:br>
              <a:rPr lang="en-US" sz="4000" b="0" dirty="0">
                <a:latin typeface="Tahoma" panose="020B0604030504040204" pitchFamily="34" charset="0"/>
                <a:ea typeface="Tahoma" panose="020B0604030504040204" pitchFamily="34" charset="0"/>
                <a:cs typeface="Tahoma" panose="020B0604030504040204" pitchFamily="34" charset="0"/>
              </a:rPr>
            </a:br>
            <a:r>
              <a:rPr lang="en-US" sz="3200" b="0" dirty="0">
                <a:latin typeface="Tahoma" panose="020B0604030504040204" pitchFamily="34" charset="0"/>
                <a:ea typeface="Tahoma" panose="020B0604030504040204" pitchFamily="34" charset="0"/>
                <a:cs typeface="Tahoma" panose="020B0604030504040204" pitchFamily="34" charset="0"/>
              </a:rPr>
              <a:t>Review of Findings</a:t>
            </a:r>
          </a:p>
        </p:txBody>
      </p:sp>
      <p:sp>
        <p:nvSpPr>
          <p:cNvPr id="3075" name="Rectangle 3"/>
          <p:cNvSpPr>
            <a:spLocks noGrp="1" noChangeArrowheads="1"/>
          </p:cNvSpPr>
          <p:nvPr>
            <p:ph type="subTitle" idx="1"/>
          </p:nvPr>
        </p:nvSpPr>
        <p:spPr/>
        <p:txBody>
          <a:bodyPr/>
          <a:lstStyle/>
          <a:p>
            <a:pPr>
              <a:lnSpc>
                <a:spcPct val="90000"/>
              </a:lnSpc>
            </a:pPr>
            <a:endParaRPr lang="en-US" dirty="0">
              <a:latin typeface="Tahoma" pitchFamily="34" charset="0"/>
              <a:cs typeface="Tahoma" pitchFamily="34" charset="0"/>
            </a:endParaRPr>
          </a:p>
          <a:p>
            <a:pPr>
              <a:lnSpc>
                <a:spcPct val="90000"/>
              </a:lnSpc>
            </a:pPr>
            <a:r>
              <a:rPr lang="en-US" dirty="0">
                <a:latin typeface="Tahoma" pitchFamily="34" charset="0"/>
                <a:cs typeface="Tahoma" pitchFamily="34" charset="0"/>
              </a:rPr>
              <a:t>Idaho Falls, ID</a:t>
            </a:r>
          </a:p>
          <a:p>
            <a:pPr>
              <a:lnSpc>
                <a:spcPct val="90000"/>
              </a:lnSpc>
            </a:pPr>
            <a:r>
              <a:rPr lang="en-US" dirty="0">
                <a:latin typeface="Tahoma" pitchFamily="34" charset="0"/>
                <a:cs typeface="Tahoma" pitchFamily="34" charset="0"/>
              </a:rPr>
              <a:t>September 2024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E2E03-9FDE-3DE4-33B6-246923FC7E15}"/>
              </a:ext>
            </a:extLst>
          </p:cNvPr>
          <p:cNvSpPr>
            <a:spLocks noGrp="1"/>
          </p:cNvSpPr>
          <p:nvPr>
            <p:ph type="title"/>
          </p:nvPr>
        </p:nvSpPr>
        <p:spPr/>
        <p:txBody>
          <a:bodyPr/>
          <a:lstStyle/>
          <a:p>
            <a:r>
              <a:rPr lang="en-US" dirty="0">
                <a:latin typeface="Tahoma" pitchFamily="34" charset="0"/>
                <a:cs typeface="Tahoma" pitchFamily="34" charset="0"/>
              </a:rPr>
              <a:t>Example Finding #3</a:t>
            </a:r>
            <a:endParaRPr lang="en-US" dirty="0"/>
          </a:p>
        </p:txBody>
      </p:sp>
      <p:sp>
        <p:nvSpPr>
          <p:cNvPr id="3" name="Content Placeholder 2">
            <a:extLst>
              <a:ext uri="{FF2B5EF4-FFF2-40B4-BE49-F238E27FC236}">
                <a16:creationId xmlns:a16="http://schemas.microsoft.com/office/drawing/2014/main" id="{AF8CA64B-D6EF-A65D-8EAE-38249736B464}"/>
              </a:ext>
            </a:extLst>
          </p:cNvPr>
          <p:cNvSpPr>
            <a:spLocks noGrp="1"/>
          </p:cNvSpPr>
          <p:nvPr>
            <p:ph idx="1"/>
          </p:nvPr>
        </p:nvSpPr>
        <p:spPr/>
        <p:txBody>
          <a:bodyPr/>
          <a:lstStyle/>
          <a:p>
            <a:r>
              <a:rPr lang="en-US" sz="1800" dirty="0">
                <a:latin typeface="Tahoma" panose="020B0604030504040204" pitchFamily="34" charset="0"/>
                <a:ea typeface="Tahoma" panose="020B0604030504040204" pitchFamily="34" charset="0"/>
                <a:cs typeface="Tahoma" panose="020B0604030504040204" pitchFamily="34" charset="0"/>
              </a:rPr>
              <a:t>XXX</a:t>
            </a:r>
            <a:r>
              <a:rPr lang="en-US" sz="1800" dirty="0">
                <a:effectLst/>
                <a:latin typeface="Tahoma" panose="020B0604030504040204" pitchFamily="34" charset="0"/>
                <a:ea typeface="Tahoma" panose="020B0604030504040204" pitchFamily="34" charset="0"/>
                <a:cs typeface="Tahoma" panose="020B0604030504040204" pitchFamily="34" charset="0"/>
              </a:rPr>
              <a:t> utilizes a system named Document Organization and Control System (DOCS) for procedures used during the course of their work. While DOCS is adequate for tracking purposes, and captures revisions well, it is slightly confusing to determine procedure revision dates for procedures when only reviews take place, and no actual changes are made to previous versions. Other issues include that in this system the only person able to make changes is the owner of the document, effectively locking out other procedure users needing to make changes, and personnel named on the DOCS automatically generated cover sheet may be out of date. However, since this is a site-wide system, making global changes to the system application is out of the control of Internal Dosimetry staff.</a:t>
            </a:r>
          </a:p>
          <a:p>
            <a:r>
              <a:rPr lang="en-US" sz="1800" dirty="0">
                <a:latin typeface="Tahoma" panose="020B0604030504040204" pitchFamily="34" charset="0"/>
                <a:ea typeface="Tahoma" panose="020B0604030504040204" pitchFamily="34" charset="0"/>
                <a:cs typeface="Tahoma" panose="020B0604030504040204" pitchFamily="34" charset="0"/>
              </a:rPr>
              <a:t>Observation</a:t>
            </a:r>
            <a:r>
              <a:rPr lang="en-US" sz="1800" dirty="0">
                <a:effectLst/>
                <a:latin typeface="Tahoma" panose="020B0604030504040204" pitchFamily="34" charset="0"/>
                <a:ea typeface="Tahoma" panose="020B0604030504040204" pitchFamily="34" charset="0"/>
                <a:cs typeface="Tahoma" panose="020B0604030504040204" pitchFamily="34" charset="0"/>
              </a:rPr>
              <a:t> </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3664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58B4F-16BA-B151-2118-DA1103F638A2}"/>
              </a:ext>
            </a:extLst>
          </p:cNvPr>
          <p:cNvSpPr>
            <a:spLocks noGrp="1"/>
          </p:cNvSpPr>
          <p:nvPr>
            <p:ph type="title"/>
          </p:nvPr>
        </p:nvSpPr>
        <p:spPr/>
        <p:txBody>
          <a:bodyPr/>
          <a:lstStyle/>
          <a:p>
            <a:r>
              <a:rPr lang="en-US" dirty="0">
                <a:latin typeface="Tahoma" pitchFamily="34" charset="0"/>
                <a:cs typeface="Tahoma" pitchFamily="34" charset="0"/>
              </a:rPr>
              <a:t>Example Finding #4</a:t>
            </a:r>
            <a:endParaRPr lang="en-US" dirty="0"/>
          </a:p>
        </p:txBody>
      </p:sp>
      <p:sp>
        <p:nvSpPr>
          <p:cNvPr id="3" name="Content Placeholder 2">
            <a:extLst>
              <a:ext uri="{FF2B5EF4-FFF2-40B4-BE49-F238E27FC236}">
                <a16:creationId xmlns:a16="http://schemas.microsoft.com/office/drawing/2014/main" id="{B606FF8B-89B6-6EB0-01F8-3A065DFE26B7}"/>
              </a:ext>
            </a:extLst>
          </p:cNvPr>
          <p:cNvSpPr>
            <a:spLocks noGrp="1"/>
          </p:cNvSpPr>
          <p:nvPr>
            <p:ph idx="1"/>
          </p:nvPr>
        </p:nvSpPr>
        <p:spPr/>
        <p:txBody>
          <a:bodyPr/>
          <a:lstStyle/>
          <a:p>
            <a:r>
              <a:rPr lang="en-US" sz="1800" dirty="0">
                <a:effectLst/>
                <a:latin typeface="Tahoma" panose="020B0604030504040204" pitchFamily="34" charset="0"/>
                <a:ea typeface="Tahoma" panose="020B0604030504040204" pitchFamily="34" charset="0"/>
                <a:cs typeface="Tahoma" panose="020B0604030504040204" pitchFamily="34" charset="0"/>
              </a:rPr>
              <a:t>Section 3.2 (c), MDA units for urine matrix on DOELAP application and SOW with GEL are not consistent: DOELAP application lists MDA units as </a:t>
            </a:r>
            <a:r>
              <a:rPr lang="en-US" sz="1800" dirty="0" err="1">
                <a:effectLst/>
                <a:latin typeface="Tahoma" panose="020B0604030504040204" pitchFamily="34" charset="0"/>
                <a:ea typeface="Tahoma" panose="020B0604030504040204" pitchFamily="34" charset="0"/>
                <a:cs typeface="Tahoma" panose="020B0604030504040204" pitchFamily="34" charset="0"/>
              </a:rPr>
              <a:t>pCi</a:t>
            </a:r>
            <a:r>
              <a:rPr lang="en-US" sz="1800" dirty="0">
                <a:effectLst/>
                <a:latin typeface="Tahoma" panose="020B0604030504040204" pitchFamily="34" charset="0"/>
                <a:ea typeface="Tahoma" panose="020B0604030504040204" pitchFamily="34" charset="0"/>
                <a:cs typeface="Tahoma" panose="020B0604030504040204" pitchFamily="34" charset="0"/>
              </a:rPr>
              <a:t>/Liter while the GEL SOW lists MDA units as </a:t>
            </a:r>
            <a:r>
              <a:rPr lang="en-US" sz="1800" dirty="0" err="1">
                <a:effectLst/>
                <a:latin typeface="Tahoma" panose="020B0604030504040204" pitchFamily="34" charset="0"/>
                <a:ea typeface="Tahoma" panose="020B0604030504040204" pitchFamily="34" charset="0"/>
                <a:cs typeface="Tahoma" panose="020B0604030504040204" pitchFamily="34" charset="0"/>
              </a:rPr>
              <a:t>dpm</a:t>
            </a:r>
            <a:r>
              <a:rPr lang="en-US" sz="1800" dirty="0">
                <a:effectLst/>
                <a:latin typeface="Tahoma" panose="020B0604030504040204" pitchFamily="34" charset="0"/>
                <a:ea typeface="Tahoma" panose="020B0604030504040204" pitchFamily="34" charset="0"/>
                <a:cs typeface="Tahoma" panose="020B0604030504040204" pitchFamily="34" charset="0"/>
              </a:rPr>
              <a:t>/Sample. </a:t>
            </a:r>
          </a:p>
          <a:p>
            <a:r>
              <a:rPr lang="en-US" sz="1800" dirty="0">
                <a:latin typeface="Tahoma" panose="020B0604030504040204" pitchFamily="34" charset="0"/>
                <a:ea typeface="Tahoma" panose="020B0604030504040204" pitchFamily="34" charset="0"/>
                <a:cs typeface="Tahoma" panose="020B0604030504040204" pitchFamily="34" charset="0"/>
              </a:rPr>
              <a:t>Observation</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28510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A5C2F-9506-9E5B-8F01-89BBF29C0339}"/>
              </a:ext>
            </a:extLst>
          </p:cNvPr>
          <p:cNvSpPr>
            <a:spLocks noGrp="1"/>
          </p:cNvSpPr>
          <p:nvPr>
            <p:ph type="title"/>
          </p:nvPr>
        </p:nvSpPr>
        <p:spPr/>
        <p:txBody>
          <a:bodyPr/>
          <a:lstStyle/>
          <a:p>
            <a:r>
              <a:rPr lang="en-US" dirty="0">
                <a:latin typeface="Tahoma" pitchFamily="34" charset="0"/>
                <a:cs typeface="Tahoma" pitchFamily="34" charset="0"/>
              </a:rPr>
              <a:t>Example Finding #5</a:t>
            </a:r>
            <a:endParaRPr lang="en-US" dirty="0"/>
          </a:p>
        </p:txBody>
      </p:sp>
      <p:sp>
        <p:nvSpPr>
          <p:cNvPr id="3" name="Content Placeholder 2">
            <a:extLst>
              <a:ext uri="{FF2B5EF4-FFF2-40B4-BE49-F238E27FC236}">
                <a16:creationId xmlns:a16="http://schemas.microsoft.com/office/drawing/2014/main" id="{546BD62C-777E-5754-F46A-5D4649B0F982}"/>
              </a:ext>
            </a:extLst>
          </p:cNvPr>
          <p:cNvSpPr>
            <a:spLocks noGrp="1"/>
          </p:cNvSpPr>
          <p:nvPr>
            <p:ph idx="1"/>
          </p:nvPr>
        </p:nvSpPr>
        <p:spPr/>
        <p:txBody>
          <a:bodyPr/>
          <a:lstStyle/>
          <a:p>
            <a:r>
              <a:rPr lang="en-US" sz="1800" dirty="0">
                <a:effectLst/>
                <a:latin typeface="Tahoma" panose="020B0604030504040204" pitchFamily="34" charset="0"/>
                <a:ea typeface="Tahoma" panose="020B0604030504040204" pitchFamily="34" charset="0"/>
                <a:cs typeface="Tahoma" panose="020B0604030504040204" pitchFamily="34" charset="0"/>
              </a:rPr>
              <a:t>Acceptance criteria for GEL QC data is not clearly defined in the SOW with GEL; furthermore, the SOW infers that failures for QC results do not necessitate corrective actions. No requirements are included in the SOW for re-evaluation of all measurements since last acceptable QC. (QI7, QI8)</a:t>
            </a:r>
          </a:p>
          <a:p>
            <a:r>
              <a:rPr lang="en-US" sz="1800" dirty="0">
                <a:latin typeface="Tahoma" panose="020B0604030504040204" pitchFamily="34" charset="0"/>
                <a:ea typeface="Tahoma" panose="020B0604030504040204" pitchFamily="34" charset="0"/>
                <a:cs typeface="Tahoma" panose="020B0604030504040204" pitchFamily="34" charset="0"/>
              </a:rPr>
              <a:t>Concern</a:t>
            </a:r>
          </a:p>
          <a:p>
            <a:r>
              <a:rPr lang="en-US" sz="1800">
                <a:latin typeface="Tahoma" panose="020B0604030504040204" pitchFamily="34" charset="0"/>
                <a:ea typeface="Tahoma" panose="020B0604030504040204" pitchFamily="34" charset="0"/>
                <a:cs typeface="Tahoma" panose="020B0604030504040204" pitchFamily="34" charset="0"/>
              </a:rPr>
              <a:t>4.6(</a:t>
            </a:r>
            <a:r>
              <a:rPr lang="en-US" sz="1800"/>
              <a:t>b)</a:t>
            </a:r>
            <a:endParaRPr lang="en-US" sz="1800" dirty="0">
              <a:latin typeface="Tahoma" panose="020B0604030504040204" pitchFamily="34" charset="0"/>
              <a:ea typeface="Tahoma" panose="020B0604030504040204" pitchFamily="34" charset="0"/>
              <a:cs typeface="Tahoma" panose="020B0604030504040204" pitchFamily="34" charset="0"/>
            </a:endParaRPr>
          </a:p>
          <a:p>
            <a:pPr algn="l"/>
            <a:r>
              <a:rPr lang="en-US" sz="1800" dirty="0">
                <a:latin typeface="Tahoma" panose="020B0604030504040204" pitchFamily="34" charset="0"/>
                <a:ea typeface="Tahoma" panose="020B0604030504040204" pitchFamily="34" charset="0"/>
                <a:cs typeface="Tahoma" panose="020B0604030504040204" pitchFamily="34" charset="0"/>
              </a:rPr>
              <a:t>Cause Rationale: </a:t>
            </a:r>
            <a:r>
              <a:rPr lang="en-US" sz="1800" b="0" i="0" u="none" strike="noStrike" baseline="0" dirty="0">
                <a:latin typeface="Tahoma" panose="020B0604030504040204" pitchFamily="34" charset="0"/>
                <a:ea typeface="Tahoma" panose="020B0604030504040204" pitchFamily="34" charset="0"/>
                <a:cs typeface="Tahoma" panose="020B0604030504040204" pitchFamily="34" charset="0"/>
              </a:rPr>
              <a:t>General Environmental Laboratories (GEL) performs acceptance of Quality Control (QC) data in accordance with their procedures however that process was not clearly defined in the scope of work.</a:t>
            </a:r>
          </a:p>
          <a:p>
            <a:pPr lvl="1"/>
            <a:r>
              <a:rPr lang="en-US" sz="1600" b="0" i="0" u="none" strike="noStrike" baseline="0" dirty="0">
                <a:latin typeface="Tahoma" panose="020B0604030504040204" pitchFamily="34" charset="0"/>
                <a:ea typeface="Tahoma" panose="020B0604030504040204" pitchFamily="34" charset="0"/>
                <a:cs typeface="Tahoma" panose="020B0604030504040204" pitchFamily="34" charset="0"/>
              </a:rPr>
              <a:t>Revise GEL Scope of Work (SOW) Quality Control Samples Section to clearly define acceptance criteria for QC data.</a:t>
            </a:r>
          </a:p>
          <a:p>
            <a:pPr lvl="1"/>
            <a:r>
              <a:rPr lang="en-US" sz="1600" b="0" i="0" u="none" strike="noStrike" baseline="0" dirty="0">
                <a:latin typeface="Tahoma" panose="020B0604030504040204" pitchFamily="34" charset="0"/>
                <a:ea typeface="Tahoma" panose="020B0604030504040204" pitchFamily="34" charset="0"/>
                <a:cs typeface="Tahoma" panose="020B0604030504040204" pitchFamily="34" charset="0"/>
              </a:rPr>
              <a:t>9/28/2023</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76822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BAAE5-D36B-2B77-75B9-2D32F03CCA68}"/>
              </a:ext>
            </a:extLst>
          </p:cNvPr>
          <p:cNvSpPr>
            <a:spLocks noGrp="1"/>
          </p:cNvSpPr>
          <p:nvPr>
            <p:ph type="title"/>
          </p:nvPr>
        </p:nvSpPr>
        <p:spPr/>
        <p:txBody>
          <a:bodyPr/>
          <a:lstStyle/>
          <a:p>
            <a:r>
              <a:rPr lang="en-US" dirty="0">
                <a:latin typeface="Tahoma" pitchFamily="34" charset="0"/>
                <a:cs typeface="Tahoma" pitchFamily="34" charset="0"/>
              </a:rPr>
              <a:t>Example Finding #6</a:t>
            </a:r>
            <a:endParaRPr lang="en-US" dirty="0"/>
          </a:p>
        </p:txBody>
      </p:sp>
      <p:sp>
        <p:nvSpPr>
          <p:cNvPr id="3" name="Content Placeholder 2">
            <a:extLst>
              <a:ext uri="{FF2B5EF4-FFF2-40B4-BE49-F238E27FC236}">
                <a16:creationId xmlns:a16="http://schemas.microsoft.com/office/drawing/2014/main" id="{1074E0AA-9FAE-573C-CA6C-EE3FADD57D5B}"/>
              </a:ext>
            </a:extLst>
          </p:cNvPr>
          <p:cNvSpPr>
            <a:spLocks noGrp="1"/>
          </p:cNvSpPr>
          <p:nvPr>
            <p:ph idx="1"/>
          </p:nvPr>
        </p:nvSpPr>
        <p:spPr/>
        <p:txBody>
          <a:bodyPr/>
          <a:lstStyle/>
          <a:p>
            <a:r>
              <a:rPr lang="en-US" sz="1800">
                <a:effectLst/>
                <a:latin typeface="Tahoma" panose="020B0604030504040204" pitchFamily="34" charset="0"/>
                <a:ea typeface="Tahoma" panose="020B0604030504040204" pitchFamily="34" charset="0"/>
                <a:cs typeface="Tahoma" panose="020B0604030504040204" pitchFamily="34" charset="0"/>
              </a:rPr>
              <a:t>The assignment of the quality lead role (however named) and the responsibilities for this role are not clearly defined in documentation. [4.2(c)] This role could also be considered ‘key personnel'''' and would therefore not meet the requirements of 4.2(d).</a:t>
            </a:r>
          </a:p>
          <a:p>
            <a:r>
              <a:rPr lang="en-US" sz="1800">
                <a:latin typeface="Tahoma" panose="020B0604030504040204" pitchFamily="34" charset="0"/>
                <a:ea typeface="Tahoma" panose="020B0604030504040204" pitchFamily="34" charset="0"/>
                <a:cs typeface="Tahoma" panose="020B0604030504040204" pitchFamily="34" charset="0"/>
              </a:rPr>
              <a:t>Concern</a:t>
            </a:r>
          </a:p>
          <a:p>
            <a:r>
              <a:rPr lang="en-US" sz="1800">
                <a:latin typeface="Tahoma" panose="020B0604030504040204" pitchFamily="34" charset="0"/>
                <a:ea typeface="Tahoma" panose="020B0604030504040204" pitchFamily="34" charset="0"/>
                <a:cs typeface="Tahoma" panose="020B0604030504040204" pitchFamily="34" charset="0"/>
              </a:rPr>
              <a:t>Response: The overall quality of the Radiobioassay program is included in the responsibilities of the Dosimetry Program Manager (Technical Lead as the position is identified in the Radiobioassay Standard DOE-STD-1112-2019, 4.2(b) of appendix B of XXX-4007 </a:t>
            </a:r>
            <a:r>
              <a:rPr lang="en-US" sz="1800" i="1">
                <a:latin typeface="Tahoma" panose="020B0604030504040204" pitchFamily="34" charset="0"/>
                <a:ea typeface="Tahoma" panose="020B0604030504040204" pitchFamily="34" charset="0"/>
                <a:cs typeface="Tahoma" panose="020B0604030504040204" pitchFamily="34" charset="0"/>
              </a:rPr>
              <a:t>Internal Dosimetry Program Quality Assurance Plan</a:t>
            </a:r>
            <a:r>
              <a:rPr lang="en-US" sz="1800">
                <a:latin typeface="Tahoma" panose="020B0604030504040204" pitchFamily="34" charset="0"/>
                <a:ea typeface="Tahoma" panose="020B0604030504040204" pitchFamily="34" charset="0"/>
                <a:cs typeface="Tahoma" panose="020B0604030504040204" pitchFamily="34" charset="0"/>
              </a:rPr>
              <a:t>.</a:t>
            </a:r>
          </a:p>
          <a:p>
            <a:r>
              <a:rPr lang="en-US" sz="1800">
                <a:latin typeface="Tahoma" panose="020B0604030504040204" pitchFamily="34" charset="0"/>
                <a:ea typeface="Tahoma" panose="020B0604030504040204" pitchFamily="34" charset="0"/>
                <a:cs typeface="Tahoma" panose="020B0604030504040204" pitchFamily="34" charset="0"/>
              </a:rPr>
              <a:t>CAP: Revise appendix B of XXX-4007 </a:t>
            </a:r>
            <a:r>
              <a:rPr lang="en-US" sz="1800" i="1">
                <a:latin typeface="Tahoma" panose="020B0604030504040204" pitchFamily="34" charset="0"/>
                <a:ea typeface="Tahoma" panose="020B0604030504040204" pitchFamily="34" charset="0"/>
                <a:cs typeface="Tahoma" panose="020B0604030504040204" pitchFamily="34" charset="0"/>
              </a:rPr>
              <a:t>Internal Dosimetry Program Quality Assurance Plan </a:t>
            </a:r>
            <a:r>
              <a:rPr lang="en-US" sz="1800">
                <a:latin typeface="Tahoma" panose="020B0604030504040204" pitchFamily="34" charset="0"/>
                <a:ea typeface="Tahoma" panose="020B0604030504040204" pitchFamily="34" charset="0"/>
                <a:cs typeface="Tahoma" panose="020B0604030504040204" pitchFamily="34" charset="0"/>
              </a:rPr>
              <a:t>to separate out the responsibilities of the quality assurance lead. Note that the function may be performed by the technical lead or delegated by the Dosimetry Program Manager to another professional level Health Physicist or Radiological Engineer.</a:t>
            </a:r>
          </a:p>
          <a:p>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99149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28450-96C6-AE9C-A29E-2204CABE8301}"/>
              </a:ext>
            </a:extLst>
          </p:cNvPr>
          <p:cNvSpPr>
            <a:spLocks noGrp="1"/>
          </p:cNvSpPr>
          <p:nvPr>
            <p:ph type="title"/>
          </p:nvPr>
        </p:nvSpPr>
        <p:spPr/>
        <p:txBody>
          <a:bodyPr/>
          <a:lstStyle/>
          <a:p>
            <a:r>
              <a:rPr lang="en-US" dirty="0">
                <a:latin typeface="Tahoma" pitchFamily="34" charset="0"/>
                <a:cs typeface="Tahoma" pitchFamily="34" charset="0"/>
              </a:rPr>
              <a:t>Example Finding #7</a:t>
            </a:r>
            <a:endParaRPr lang="en-US" dirty="0"/>
          </a:p>
        </p:txBody>
      </p:sp>
      <p:sp>
        <p:nvSpPr>
          <p:cNvPr id="3" name="Content Placeholder 2">
            <a:extLst>
              <a:ext uri="{FF2B5EF4-FFF2-40B4-BE49-F238E27FC236}">
                <a16:creationId xmlns:a16="http://schemas.microsoft.com/office/drawing/2014/main" id="{CC7EF59C-5072-AB6D-0F3C-6F5FF2E771EF}"/>
              </a:ext>
            </a:extLst>
          </p:cNvPr>
          <p:cNvSpPr>
            <a:spLocks noGrp="1"/>
          </p:cNvSpPr>
          <p:nvPr>
            <p:ph idx="1"/>
          </p:nvPr>
        </p:nvSpPr>
        <p:spPr/>
        <p:txBody>
          <a:bodyPr/>
          <a:lstStyle/>
          <a:p>
            <a:r>
              <a:rPr lang="en-US" sz="1800" dirty="0">
                <a:effectLst/>
              </a:rPr>
              <a:t>Procedures for acceptance testing OSL dosimeters have not been finalized and are still in draft form. 4.5(a), 4.7.1(b), 4.7.1(e).</a:t>
            </a:r>
          </a:p>
          <a:p>
            <a:r>
              <a:rPr lang="en-US" sz="1800" dirty="0"/>
              <a:t>Concern</a:t>
            </a:r>
          </a:p>
          <a:p>
            <a:r>
              <a:rPr lang="en-US" sz="1800" dirty="0"/>
              <a:t>Issue procedures for acceptance testing OSL dosimeters. Completion Date: 6/10/2024</a:t>
            </a:r>
          </a:p>
          <a:p>
            <a:r>
              <a:rPr lang="en-US" sz="1800" dirty="0"/>
              <a:t>Finalize and publish the drafted procedure for acceptance testing OSL dosimeters. Including the routing through the company’s formal review, verification and validation, approval, and publication processes. Completion Date: 6/10/2024</a:t>
            </a:r>
          </a:p>
          <a:p>
            <a:r>
              <a:rPr lang="en-US" sz="1800" dirty="0"/>
              <a:t>Internal QA “policy” on minimal CAs</a:t>
            </a:r>
          </a:p>
          <a:p>
            <a:endParaRPr lang="en-US" sz="1800" dirty="0"/>
          </a:p>
          <a:p>
            <a:endParaRPr lang="en-US" dirty="0"/>
          </a:p>
        </p:txBody>
      </p:sp>
    </p:spTree>
    <p:extLst>
      <p:ext uri="{BB962C8B-B14F-4D97-AF65-F5344CB8AC3E}">
        <p14:creationId xmlns:p14="http://schemas.microsoft.com/office/powerpoint/2010/main" val="15039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8CD3-8E7C-6E83-0AA5-A2D2DAF6D4DA}"/>
              </a:ext>
            </a:extLst>
          </p:cNvPr>
          <p:cNvSpPr>
            <a:spLocks noGrp="1"/>
          </p:cNvSpPr>
          <p:nvPr>
            <p:ph type="title"/>
          </p:nvPr>
        </p:nvSpPr>
        <p:spPr/>
        <p:txBody>
          <a:bodyPr/>
          <a:lstStyle/>
          <a:p>
            <a:r>
              <a:rPr lang="en-US" dirty="0">
                <a:latin typeface="Tahoma" pitchFamily="34" charset="0"/>
                <a:cs typeface="Tahoma" pitchFamily="34" charset="0"/>
              </a:rPr>
              <a:t>Example Finding #7</a:t>
            </a:r>
            <a:endParaRPr lang="en-US" dirty="0"/>
          </a:p>
        </p:txBody>
      </p:sp>
      <p:sp>
        <p:nvSpPr>
          <p:cNvPr id="3" name="Content Placeholder 2">
            <a:extLst>
              <a:ext uri="{FF2B5EF4-FFF2-40B4-BE49-F238E27FC236}">
                <a16:creationId xmlns:a16="http://schemas.microsoft.com/office/drawing/2014/main" id="{CA4E5A8F-45F5-87FB-537A-7877A555FE53}"/>
              </a:ext>
            </a:extLst>
          </p:cNvPr>
          <p:cNvSpPr>
            <a:spLocks noGrp="1"/>
          </p:cNvSpPr>
          <p:nvPr>
            <p:ph idx="1"/>
          </p:nvPr>
        </p:nvSpPr>
        <p:spPr/>
        <p:txBody>
          <a:bodyPr/>
          <a:lstStyle/>
          <a:p>
            <a:r>
              <a:rPr lang="en-US" sz="1800" dirty="0"/>
              <a:t>Supplemental Information</a:t>
            </a:r>
          </a:p>
          <a:p>
            <a:pPr marL="0" indent="0">
              <a:buNone/>
            </a:pPr>
            <a:r>
              <a:rPr lang="en-US" sz="1400" dirty="0">
                <a:effectLst/>
              </a:rPr>
              <a:t>The Landauer Dosimetry System and the associated dosimeters were purchased in late Fiscal Year 2018. At that time, the entire system including the dosimeters were accepted. In 2019 and continuing into 2020, very preliminary investigations into the working of the Landauer Dosimetry System were performed. Near the end of 2020, it was realized that the dosimeters provided</a:t>
            </a:r>
            <a:r>
              <a:rPr lang="en-US" sz="1400" spc="-15" dirty="0">
                <a:effectLst/>
              </a:rPr>
              <a:t> </a:t>
            </a:r>
            <a:r>
              <a:rPr lang="en-US" sz="1400" dirty="0">
                <a:effectLst/>
              </a:rPr>
              <a:t>to</a:t>
            </a:r>
            <a:r>
              <a:rPr lang="en-US" sz="1400" spc="-15" dirty="0">
                <a:effectLst/>
              </a:rPr>
              <a:t> </a:t>
            </a:r>
            <a:r>
              <a:rPr lang="en-US" sz="1400" dirty="0">
                <a:effectLst/>
              </a:rPr>
              <a:t>the</a:t>
            </a:r>
            <a:r>
              <a:rPr lang="en-US" sz="1400" spc="-20" dirty="0">
                <a:effectLst/>
              </a:rPr>
              <a:t> </a:t>
            </a:r>
            <a:r>
              <a:rPr lang="en-US" sz="1400" dirty="0">
                <a:effectLst/>
              </a:rPr>
              <a:t>NNSS</a:t>
            </a:r>
            <a:r>
              <a:rPr lang="en-US" sz="1400" spc="-15" dirty="0">
                <a:effectLst/>
              </a:rPr>
              <a:t> </a:t>
            </a:r>
            <a:r>
              <a:rPr lang="en-US" sz="1400" dirty="0">
                <a:effectLst/>
              </a:rPr>
              <a:t>were</a:t>
            </a:r>
            <a:r>
              <a:rPr lang="en-US" sz="1400" spc="-20" dirty="0">
                <a:effectLst/>
              </a:rPr>
              <a:t> </a:t>
            </a:r>
            <a:r>
              <a:rPr lang="en-US" sz="1400" dirty="0">
                <a:effectLst/>
              </a:rPr>
              <a:t>not</a:t>
            </a:r>
            <a:r>
              <a:rPr lang="en-US" sz="1400" spc="-15" dirty="0">
                <a:effectLst/>
              </a:rPr>
              <a:t> </a:t>
            </a:r>
            <a:r>
              <a:rPr lang="en-US" sz="1400" dirty="0">
                <a:effectLst/>
              </a:rPr>
              <a:t>the</a:t>
            </a:r>
            <a:r>
              <a:rPr lang="en-US" sz="1400" spc="-20" dirty="0">
                <a:effectLst/>
              </a:rPr>
              <a:t> </a:t>
            </a:r>
            <a:r>
              <a:rPr lang="en-US" sz="1400" dirty="0">
                <a:effectLst/>
              </a:rPr>
              <a:t>appropriate</a:t>
            </a:r>
            <a:r>
              <a:rPr lang="en-US" sz="1400" spc="-20" dirty="0">
                <a:effectLst/>
              </a:rPr>
              <a:t> </a:t>
            </a:r>
            <a:r>
              <a:rPr lang="en-US" sz="1400" dirty="0">
                <a:effectLst/>
              </a:rPr>
              <a:t>type</a:t>
            </a:r>
            <a:r>
              <a:rPr lang="en-US" sz="1400" spc="-20" dirty="0">
                <a:effectLst/>
              </a:rPr>
              <a:t> </a:t>
            </a:r>
            <a:r>
              <a:rPr lang="en-US" sz="1400" dirty="0">
                <a:effectLst/>
              </a:rPr>
              <a:t>and</a:t>
            </a:r>
            <a:r>
              <a:rPr lang="en-US" sz="1400" spc="-15" dirty="0">
                <a:effectLst/>
              </a:rPr>
              <a:t> </a:t>
            </a:r>
            <a:r>
              <a:rPr lang="en-US" sz="1400" dirty="0">
                <a:effectLst/>
              </a:rPr>
              <a:t>Landauer</a:t>
            </a:r>
            <a:r>
              <a:rPr lang="en-US" sz="1400" spc="-10" dirty="0">
                <a:effectLst/>
              </a:rPr>
              <a:t> </a:t>
            </a:r>
            <a:r>
              <a:rPr lang="en-US" sz="1400" dirty="0">
                <a:effectLst/>
              </a:rPr>
              <a:t>was</a:t>
            </a:r>
            <a:r>
              <a:rPr lang="en-US" sz="1400" spc="-15" dirty="0">
                <a:effectLst/>
              </a:rPr>
              <a:t> </a:t>
            </a:r>
            <a:r>
              <a:rPr lang="en-US" sz="1400" dirty="0">
                <a:effectLst/>
              </a:rPr>
              <a:t>contacted.</a:t>
            </a:r>
            <a:r>
              <a:rPr lang="en-US" sz="1400" spc="-15" dirty="0">
                <a:effectLst/>
              </a:rPr>
              <a:t> </a:t>
            </a:r>
            <a:r>
              <a:rPr lang="en-US" sz="1400" dirty="0">
                <a:effectLst/>
              </a:rPr>
              <a:t>Over</a:t>
            </a:r>
            <a:r>
              <a:rPr lang="en-US" sz="1400" spc="-20" dirty="0">
                <a:effectLst/>
              </a:rPr>
              <a:t> </a:t>
            </a:r>
            <a:r>
              <a:rPr lang="en-US" sz="1400" dirty="0">
                <a:effectLst/>
              </a:rPr>
              <a:t>the</a:t>
            </a:r>
            <a:r>
              <a:rPr lang="en-US" sz="1400" spc="-20" dirty="0">
                <a:effectLst/>
              </a:rPr>
              <a:t> </a:t>
            </a:r>
            <a:r>
              <a:rPr lang="en-US" sz="1400" dirty="0">
                <a:effectLst/>
              </a:rPr>
              <a:t>next several months, the</a:t>
            </a:r>
            <a:r>
              <a:rPr lang="en-US" sz="1400" spc="-5" dirty="0">
                <a:effectLst/>
              </a:rPr>
              <a:t> </a:t>
            </a:r>
            <a:r>
              <a:rPr lang="en-US" sz="1400" dirty="0">
                <a:effectLst/>
              </a:rPr>
              <a:t>appropriate</a:t>
            </a:r>
            <a:r>
              <a:rPr lang="en-US" sz="1400" spc="-5" dirty="0">
                <a:effectLst/>
              </a:rPr>
              <a:t> </a:t>
            </a:r>
            <a:r>
              <a:rPr lang="en-US" sz="1400" dirty="0">
                <a:effectLst/>
              </a:rPr>
              <a:t>dosimeters were provided by Landauer</a:t>
            </a:r>
            <a:r>
              <a:rPr lang="en-US" sz="1400" spc="-5" dirty="0">
                <a:effectLst/>
              </a:rPr>
              <a:t> </a:t>
            </a:r>
            <a:r>
              <a:rPr lang="en-US" sz="1400" dirty="0">
                <a:effectLst/>
              </a:rPr>
              <a:t>and accepted by MSTS. These dosimeters constitute the current population of OSL dosimeters ready for use with the Landauer Dosimetry System and are adequate for several years of operations.</a:t>
            </a:r>
          </a:p>
          <a:p>
            <a:pPr marL="0" indent="0">
              <a:buNone/>
            </a:pPr>
            <a:r>
              <a:rPr lang="en-US" sz="1400" dirty="0">
                <a:effectLst/>
              </a:rPr>
              <a:t>Realizing the current supply of OSL dosimeters is sufficient negated the urgency to develop a formal dosimeter acceptance procedure. As testing and development of the Landauer Dosimetry System progressed a draft procedure was developed and tested by NNSS to ensure the acceptance</a:t>
            </a:r>
            <a:r>
              <a:rPr lang="en-US" sz="1400" spc="-15" dirty="0">
                <a:effectLst/>
              </a:rPr>
              <a:t> </a:t>
            </a:r>
            <a:r>
              <a:rPr lang="en-US" sz="1400" dirty="0">
                <a:effectLst/>
              </a:rPr>
              <a:t>testing</a:t>
            </a:r>
            <a:r>
              <a:rPr lang="en-US" sz="1400" spc="-10" dirty="0">
                <a:effectLst/>
              </a:rPr>
              <a:t> </a:t>
            </a:r>
            <a:r>
              <a:rPr lang="en-US" sz="1400" dirty="0">
                <a:effectLst/>
              </a:rPr>
              <a:t>procedure</a:t>
            </a:r>
            <a:r>
              <a:rPr lang="en-US" sz="1400" spc="-15" dirty="0">
                <a:effectLst/>
              </a:rPr>
              <a:t> </a:t>
            </a:r>
            <a:r>
              <a:rPr lang="en-US" sz="1400" dirty="0">
                <a:effectLst/>
              </a:rPr>
              <a:t>is</a:t>
            </a:r>
            <a:r>
              <a:rPr lang="en-US" sz="1400" spc="-10" dirty="0">
                <a:effectLst/>
              </a:rPr>
              <a:t> </a:t>
            </a:r>
            <a:r>
              <a:rPr lang="en-US" sz="1400" dirty="0">
                <a:effectLst/>
              </a:rPr>
              <a:t>available</a:t>
            </a:r>
            <a:r>
              <a:rPr lang="en-US" sz="1400" spc="-15" dirty="0">
                <a:effectLst/>
              </a:rPr>
              <a:t> </a:t>
            </a:r>
            <a:r>
              <a:rPr lang="en-US" sz="1400" dirty="0">
                <a:effectLst/>
              </a:rPr>
              <a:t>once</a:t>
            </a:r>
            <a:r>
              <a:rPr lang="en-US" sz="1400" spc="-15" dirty="0">
                <a:effectLst/>
              </a:rPr>
              <a:t> </a:t>
            </a:r>
            <a:r>
              <a:rPr lang="en-US" sz="1400" dirty="0">
                <a:effectLst/>
              </a:rPr>
              <a:t>the</a:t>
            </a:r>
            <a:r>
              <a:rPr lang="en-US" sz="1400" spc="-5" dirty="0">
                <a:effectLst/>
              </a:rPr>
              <a:t> </a:t>
            </a:r>
            <a:r>
              <a:rPr lang="en-US" sz="1400" dirty="0">
                <a:effectLst/>
              </a:rPr>
              <a:t>system</a:t>
            </a:r>
            <a:r>
              <a:rPr lang="en-US" sz="1400" spc="-10" dirty="0">
                <a:effectLst/>
              </a:rPr>
              <a:t> </a:t>
            </a:r>
            <a:r>
              <a:rPr lang="en-US" sz="1400" dirty="0">
                <a:effectLst/>
              </a:rPr>
              <a:t>is</a:t>
            </a:r>
            <a:r>
              <a:rPr lang="en-US" sz="1400" spc="-10" dirty="0">
                <a:effectLst/>
              </a:rPr>
              <a:t> </a:t>
            </a:r>
            <a:r>
              <a:rPr lang="en-US" sz="1400" dirty="0">
                <a:effectLst/>
              </a:rPr>
              <a:t>accredited and before</a:t>
            </a:r>
            <a:r>
              <a:rPr lang="en-US" sz="1400" spc="-5" dirty="0">
                <a:effectLst/>
              </a:rPr>
              <a:t> </a:t>
            </a:r>
            <a:r>
              <a:rPr lang="en-US" sz="1400" dirty="0">
                <a:effectLst/>
              </a:rPr>
              <a:t>any</a:t>
            </a:r>
            <a:r>
              <a:rPr lang="en-US" sz="1400" spc="-10" dirty="0">
                <a:effectLst/>
              </a:rPr>
              <a:t> </a:t>
            </a:r>
            <a:r>
              <a:rPr lang="en-US" sz="1400" dirty="0">
                <a:effectLst/>
              </a:rPr>
              <a:t>additional dosimeters are procured. The draft procedure is going through the rigorous review process required</a:t>
            </a:r>
            <a:r>
              <a:rPr lang="en-US" sz="1400" spc="-20" dirty="0">
                <a:effectLst/>
              </a:rPr>
              <a:t> </a:t>
            </a:r>
            <a:r>
              <a:rPr lang="en-US" sz="1400" dirty="0">
                <a:effectLst/>
              </a:rPr>
              <a:t>by</a:t>
            </a:r>
            <a:r>
              <a:rPr lang="en-US" sz="1400" spc="-20" dirty="0">
                <a:effectLst/>
              </a:rPr>
              <a:t> </a:t>
            </a:r>
            <a:r>
              <a:rPr lang="en-US" sz="1400" dirty="0">
                <a:effectLst/>
              </a:rPr>
              <a:t>CD-3500.000,</a:t>
            </a:r>
            <a:r>
              <a:rPr lang="en-US" sz="1400" spc="-20" dirty="0">
                <a:effectLst/>
              </a:rPr>
              <a:t> </a:t>
            </a:r>
            <a:r>
              <a:rPr lang="en-US" sz="1400" i="1" dirty="0">
                <a:effectLst/>
              </a:rPr>
              <a:t>Directives</a:t>
            </a:r>
            <a:r>
              <a:rPr lang="en-US" sz="1400" i="1" spc="-20" dirty="0">
                <a:effectLst/>
              </a:rPr>
              <a:t> </a:t>
            </a:r>
            <a:r>
              <a:rPr lang="en-US" sz="1400" i="1" dirty="0">
                <a:effectLst/>
              </a:rPr>
              <a:t>Management</a:t>
            </a:r>
            <a:r>
              <a:rPr lang="en-US" sz="1400" i="1" spc="-20" dirty="0">
                <a:effectLst/>
              </a:rPr>
              <a:t> </a:t>
            </a:r>
            <a:r>
              <a:rPr lang="en-US" sz="1400" i="1" dirty="0">
                <a:effectLst/>
              </a:rPr>
              <a:t>System</a:t>
            </a:r>
            <a:r>
              <a:rPr lang="en-US" sz="1400" dirty="0">
                <a:effectLst/>
              </a:rPr>
              <a:t>.</a:t>
            </a:r>
            <a:r>
              <a:rPr lang="en-US" sz="1400" spc="-20" dirty="0">
                <a:effectLst/>
              </a:rPr>
              <a:t> </a:t>
            </a:r>
            <a:r>
              <a:rPr lang="en-US" sz="1400" dirty="0">
                <a:effectLst/>
              </a:rPr>
              <a:t>The</a:t>
            </a:r>
            <a:r>
              <a:rPr lang="en-US" sz="1400" spc="-25" dirty="0">
                <a:effectLst/>
              </a:rPr>
              <a:t> </a:t>
            </a:r>
            <a:r>
              <a:rPr lang="en-US" sz="1400" dirty="0">
                <a:effectLst/>
              </a:rPr>
              <a:t>review</a:t>
            </a:r>
            <a:r>
              <a:rPr lang="en-US" sz="1400" spc="-25" dirty="0">
                <a:effectLst/>
              </a:rPr>
              <a:t> </a:t>
            </a:r>
            <a:r>
              <a:rPr lang="en-US" sz="1400" dirty="0">
                <a:effectLst/>
              </a:rPr>
              <a:t>process</a:t>
            </a:r>
            <a:r>
              <a:rPr lang="en-US" sz="1400" spc="-20" dirty="0">
                <a:effectLst/>
              </a:rPr>
              <a:t> </a:t>
            </a:r>
            <a:r>
              <a:rPr lang="en-US" sz="1400" dirty="0">
                <a:effectLst/>
              </a:rPr>
              <a:t>requires</a:t>
            </a:r>
            <a:r>
              <a:rPr lang="en-US" sz="1400" spc="-20" dirty="0">
                <a:effectLst/>
              </a:rPr>
              <a:t> </a:t>
            </a:r>
            <a:r>
              <a:rPr lang="en-US" sz="1400" dirty="0">
                <a:effectLst/>
              </a:rPr>
              <a:t>a</a:t>
            </a:r>
            <a:r>
              <a:rPr lang="en-US" sz="1400" spc="-25" dirty="0">
                <a:effectLst/>
              </a:rPr>
              <a:t> </a:t>
            </a:r>
            <a:r>
              <a:rPr lang="en-US" sz="1400" dirty="0">
                <a:effectLst/>
              </a:rPr>
              <a:t>formal review by specific personnel (including the Dosimetry Supervisor, Dosimetry Manager, and others), performance of validation and verification by qualified Dosimetry Technologists, and resolution of any resulting comments. The CAP specifies the procedure must be issued with a completion date of June 10, 2024.</a:t>
            </a:r>
          </a:p>
          <a:p>
            <a:endParaRPr lang="en-US" dirty="0"/>
          </a:p>
        </p:txBody>
      </p:sp>
    </p:spTree>
    <p:extLst>
      <p:ext uri="{BB962C8B-B14F-4D97-AF65-F5344CB8AC3E}">
        <p14:creationId xmlns:p14="http://schemas.microsoft.com/office/powerpoint/2010/main" val="4188359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8ACD1-AFF6-9E4A-E684-A347D6C429D8}"/>
              </a:ext>
            </a:extLst>
          </p:cNvPr>
          <p:cNvSpPr>
            <a:spLocks noGrp="1"/>
          </p:cNvSpPr>
          <p:nvPr>
            <p:ph type="title"/>
          </p:nvPr>
        </p:nvSpPr>
        <p:spPr/>
        <p:txBody>
          <a:bodyPr/>
          <a:lstStyle/>
          <a:p>
            <a:r>
              <a:rPr lang="en-US" dirty="0">
                <a:latin typeface="Tahoma" pitchFamily="34" charset="0"/>
                <a:cs typeface="Tahoma" pitchFamily="34" charset="0"/>
              </a:rPr>
              <a:t>Example Finding #8</a:t>
            </a:r>
            <a:endParaRPr lang="en-US" dirty="0"/>
          </a:p>
        </p:txBody>
      </p:sp>
      <p:sp>
        <p:nvSpPr>
          <p:cNvPr id="3" name="Content Placeholder 2">
            <a:extLst>
              <a:ext uri="{FF2B5EF4-FFF2-40B4-BE49-F238E27FC236}">
                <a16:creationId xmlns:a16="http://schemas.microsoft.com/office/drawing/2014/main" id="{5A643418-73B1-FB82-9E46-2F2A52D51B79}"/>
              </a:ext>
            </a:extLst>
          </p:cNvPr>
          <p:cNvSpPr>
            <a:spLocks noGrp="1"/>
          </p:cNvSpPr>
          <p:nvPr>
            <p:ph idx="1"/>
          </p:nvPr>
        </p:nvSpPr>
        <p:spPr/>
        <p:txBody>
          <a:bodyPr/>
          <a:lstStyle/>
          <a:p>
            <a:r>
              <a:rPr lang="en-US" dirty="0">
                <a:latin typeface="Calibri" panose="020F0502020204030204" pitchFamily="34" charset="0"/>
                <a:cs typeface="Times New Roman" panose="02020603050405020304" pitchFamily="18" charset="0"/>
              </a:rPr>
              <a:t>The analytical results reports have the initials of the reviewing technical staff, but the identity of the reviewers cannot be determined, and the document reports are not date-stamped to determine who and when the reviews were completed. The software used in the In-vivo calculations also needs to be listed on the report for reproducibility. Lastly, the In-vivo documents and instrument labels note just 'the year' of review/calibration not the day and month the review was completed.</a:t>
            </a:r>
          </a:p>
          <a:p>
            <a:r>
              <a:rPr lang="en-US" dirty="0">
                <a:latin typeface="Calibri" panose="020F0502020204030204" pitchFamily="34" charset="0"/>
                <a:cs typeface="Times New Roman" panose="02020603050405020304" pitchFamily="18" charset="0"/>
              </a:rPr>
              <a:t>Observation</a:t>
            </a:r>
          </a:p>
        </p:txBody>
      </p:sp>
    </p:spTree>
    <p:extLst>
      <p:ext uri="{BB962C8B-B14F-4D97-AF65-F5344CB8AC3E}">
        <p14:creationId xmlns:p14="http://schemas.microsoft.com/office/powerpoint/2010/main" val="2153187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AC5A9-8860-84FE-8C6D-B5CE4BBED7D8}"/>
              </a:ext>
            </a:extLst>
          </p:cNvPr>
          <p:cNvSpPr>
            <a:spLocks noGrp="1"/>
          </p:cNvSpPr>
          <p:nvPr>
            <p:ph type="title"/>
          </p:nvPr>
        </p:nvSpPr>
        <p:spPr/>
        <p:txBody>
          <a:bodyPr/>
          <a:lstStyle/>
          <a:p>
            <a:r>
              <a:rPr lang="en-US" dirty="0">
                <a:latin typeface="Tahoma" pitchFamily="34" charset="0"/>
                <a:cs typeface="Tahoma" pitchFamily="34" charset="0"/>
              </a:rPr>
              <a:t>Example Finding #9</a:t>
            </a:r>
            <a:endParaRPr lang="en-US" dirty="0"/>
          </a:p>
        </p:txBody>
      </p:sp>
      <p:sp>
        <p:nvSpPr>
          <p:cNvPr id="3" name="Content Placeholder 2">
            <a:extLst>
              <a:ext uri="{FF2B5EF4-FFF2-40B4-BE49-F238E27FC236}">
                <a16:creationId xmlns:a16="http://schemas.microsoft.com/office/drawing/2014/main" id="{EC46595A-24D1-81F6-F501-FE1FA092A7BF}"/>
              </a:ext>
            </a:extLst>
          </p:cNvPr>
          <p:cNvSpPr>
            <a:spLocks noGrp="1"/>
          </p:cNvSpPr>
          <p:nvPr>
            <p:ph idx="1"/>
          </p:nvPr>
        </p:nvSpPr>
        <p:spPr/>
        <p:txBody>
          <a:bodyPr/>
          <a:lstStyle/>
          <a:p>
            <a:pPr marL="0" marR="0">
              <a:spcBef>
                <a:spcPts val="0"/>
              </a:spcBef>
              <a:spcAft>
                <a:spcPts val="750"/>
              </a:spcAft>
            </a:pPr>
            <a:r>
              <a:rPr lang="en-US" dirty="0">
                <a:effectLst/>
              </a:rPr>
              <a:t>The procedure 12-DS-1341, Rev. 11 was revised dated 03/15/2021 to rename the procedure as "Internal/External Dosimetry Program Accreditation Application and </a:t>
            </a:r>
            <a:r>
              <a:rPr lang="en-US" dirty="0" err="1">
                <a:effectLst/>
              </a:rPr>
              <a:t>lntercomparison</a:t>
            </a:r>
            <a:r>
              <a:rPr lang="en-US" dirty="0">
                <a:effectLst/>
              </a:rPr>
              <a:t>" as mentioned in the XXX Response for corrective action. However, it does </a:t>
            </a:r>
            <a:r>
              <a:rPr lang="en-US" b="1" dirty="0">
                <a:effectLst/>
              </a:rPr>
              <a:t>NOT</a:t>
            </a:r>
            <a:r>
              <a:rPr lang="en-US" dirty="0">
                <a:effectLst/>
              </a:rPr>
              <a:t> address the main concern to include: "the actions for entering the DOELAP findings into a commitment tracking system (CTS)" to resolve the intent to track and close the concern.</a:t>
            </a:r>
          </a:p>
          <a:p>
            <a:r>
              <a:rPr lang="en-US" dirty="0">
                <a:effectLst/>
              </a:rPr>
              <a:t>Note that this was Concern 1 in the previous assessment so elevated to a deficiency.</a:t>
            </a:r>
          </a:p>
          <a:p>
            <a:r>
              <a:rPr lang="en-US" dirty="0"/>
              <a:t>Standard citation? Original Concern didn’t have citation either. </a:t>
            </a:r>
          </a:p>
          <a:p>
            <a:pPr lvl="1"/>
            <a:r>
              <a:rPr lang="en-US" sz="2000" dirty="0"/>
              <a:t>Maybe 4.1(b) ?</a:t>
            </a:r>
          </a:p>
        </p:txBody>
      </p:sp>
    </p:spTree>
    <p:extLst>
      <p:ext uri="{BB962C8B-B14F-4D97-AF65-F5344CB8AC3E}">
        <p14:creationId xmlns:p14="http://schemas.microsoft.com/office/powerpoint/2010/main" val="287981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CD07B-067A-30AF-CD7F-A0C401E25552}"/>
              </a:ext>
            </a:extLst>
          </p:cNvPr>
          <p:cNvSpPr>
            <a:spLocks noGrp="1"/>
          </p:cNvSpPr>
          <p:nvPr>
            <p:ph type="title"/>
          </p:nvPr>
        </p:nvSpPr>
        <p:spPr/>
        <p:txBody>
          <a:bodyPr/>
          <a:lstStyle/>
          <a:p>
            <a:r>
              <a:rPr lang="en-US" dirty="0">
                <a:latin typeface="Tahoma" pitchFamily="34" charset="0"/>
                <a:cs typeface="Tahoma" pitchFamily="34" charset="0"/>
              </a:rPr>
              <a:t>Example Finding #10</a:t>
            </a:r>
            <a:endParaRPr lang="en-US" dirty="0"/>
          </a:p>
        </p:txBody>
      </p:sp>
      <p:sp>
        <p:nvSpPr>
          <p:cNvPr id="3" name="Content Placeholder 2">
            <a:extLst>
              <a:ext uri="{FF2B5EF4-FFF2-40B4-BE49-F238E27FC236}">
                <a16:creationId xmlns:a16="http://schemas.microsoft.com/office/drawing/2014/main" id="{E14F399E-4977-5798-2438-03FD718A9958}"/>
              </a:ext>
            </a:extLst>
          </p:cNvPr>
          <p:cNvSpPr>
            <a:spLocks noGrp="1"/>
          </p:cNvSpPr>
          <p:nvPr>
            <p:ph idx="1"/>
          </p:nvPr>
        </p:nvSpPr>
        <p:spPr/>
        <p:txBody>
          <a:bodyPr/>
          <a:lstStyle/>
          <a:p>
            <a:r>
              <a:rPr lang="en-US" spc="-45" dirty="0">
                <a:latin typeface="Calibri" panose="020F0502020204030204" pitchFamily="34" charset="0"/>
                <a:ea typeface="Calibri" panose="020F0502020204030204" pitchFamily="34" charset="0"/>
                <a:cs typeface="Times New Roman" panose="02020603050405020304" pitchFamily="18" charset="0"/>
              </a:rPr>
              <a:t>ZZZ</a:t>
            </a:r>
            <a:r>
              <a:rPr lang="en-US" sz="2000" spc="-45"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performs</a:t>
            </a:r>
            <a:r>
              <a:rPr lang="en-US" sz="2000" spc="-55"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annual</a:t>
            </a:r>
            <a:r>
              <a:rPr lang="en-US" sz="2000" spc="-5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proficiency</a:t>
            </a:r>
            <a:r>
              <a:rPr lang="en-US" sz="2000" spc="-55"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evaluations</a:t>
            </a:r>
            <a:r>
              <a:rPr lang="en-US" sz="2000" spc="-45"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that,</a:t>
            </a:r>
            <a:r>
              <a:rPr lang="en-US" sz="2000" spc="-4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by</a:t>
            </a:r>
            <a:r>
              <a:rPr lang="en-US" sz="2000" spc="-55"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procedure,</a:t>
            </a:r>
            <a:r>
              <a:rPr lang="en-US" sz="2000" spc="-4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can</a:t>
            </a:r>
            <a:r>
              <a:rPr lang="en-US" sz="2000" spc="-45"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include</a:t>
            </a:r>
            <a:r>
              <a:rPr lang="en-US" sz="2000" spc="-45"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on</a:t>
            </a:r>
            <a:r>
              <a:rPr lang="en-US" sz="2000" spc="-5"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the</a:t>
            </a:r>
            <a:r>
              <a:rPr lang="en-US" sz="2000" spc="4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job</a:t>
            </a:r>
            <a:r>
              <a:rPr lang="en-US" sz="2000" spc="45"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training,</a:t>
            </a:r>
            <a:r>
              <a:rPr lang="en-US" sz="2000" spc="5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testing,</a:t>
            </a:r>
            <a:r>
              <a:rPr lang="en-US" sz="2000" spc="4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or</a:t>
            </a:r>
            <a:r>
              <a:rPr lang="en-US" sz="2000" spc="6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observation</a:t>
            </a:r>
            <a:r>
              <a:rPr lang="en-US" sz="2000" spc="65"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of</a:t>
            </a:r>
            <a:r>
              <a:rPr lang="en-US" sz="2000" spc="6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operations.</a:t>
            </a:r>
            <a:r>
              <a:rPr lang="en-US" sz="2000" spc="4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As</a:t>
            </a:r>
            <a:r>
              <a:rPr lang="en-US" sz="2000" spc="45"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such,</a:t>
            </a:r>
            <a:r>
              <a:rPr lang="en-US" sz="2000" spc="5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the</a:t>
            </a:r>
            <a:r>
              <a:rPr lang="en-US" sz="2000" spc="45"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evaluations do</a:t>
            </a:r>
            <a:r>
              <a:rPr lang="en-US" sz="2000" spc="-2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not</a:t>
            </a:r>
            <a:r>
              <a:rPr lang="en-US" sz="2000" spc="-4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specifically</a:t>
            </a:r>
            <a:r>
              <a:rPr lang="en-US" sz="2000" spc="-3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require annual observations of operations as required by</a:t>
            </a:r>
            <a:r>
              <a:rPr lang="en-US" sz="2000" spc="-45"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DOE-STD-1112-2019. </a:t>
            </a:r>
          </a:p>
          <a:p>
            <a:r>
              <a:rPr lang="en-US" dirty="0">
                <a:latin typeface="Calibri" panose="020F0502020204030204" pitchFamily="34" charset="0"/>
                <a:cs typeface="Times New Roman" panose="02020603050405020304" pitchFamily="18" charset="0"/>
              </a:rPr>
              <a:t>CONCERN, </a:t>
            </a:r>
            <a:r>
              <a:rPr lang="en-US" sz="1800" dirty="0">
                <a:effectLst/>
                <a:latin typeface="Calibri" panose="020F0502020204030204" pitchFamily="34" charset="0"/>
                <a:ea typeface="Calibri" panose="020F0502020204030204" pitchFamily="34" charset="0"/>
              </a:rPr>
              <a:t>1112-2019 4.3(</a:t>
            </a:r>
            <a:r>
              <a:rPr lang="en-US" sz="1800" dirty="0">
                <a:latin typeface="Calibri" panose="020F0502020204030204" pitchFamily="34" charset="0"/>
                <a:ea typeface="Calibri" panose="020F0502020204030204" pitchFamily="34" charset="0"/>
              </a:rPr>
              <a:t>c) </a:t>
            </a:r>
            <a:r>
              <a:rPr lang="en-US" sz="1800" dirty="0">
                <a:effectLst/>
                <a:latin typeface="Calibri" panose="020F0502020204030204" pitchFamily="34" charset="0"/>
                <a:ea typeface="Calibri" panose="020F0502020204030204" pitchFamily="34" charset="0"/>
              </a:rPr>
              <a:t>The technical lead shall initially and at least annually evaluate and document the proficiency</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of</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each</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staff</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member</a:t>
            </a:r>
            <a:r>
              <a:rPr lang="en-US" sz="1800" spc="-2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authorized</a:t>
            </a:r>
            <a:r>
              <a:rPr lang="en-US" sz="1800" spc="-2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to</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perform</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radiobioassay</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functions.</a:t>
            </a:r>
            <a:r>
              <a:rPr lang="en-US" sz="1800" spc="20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This proficiency assessment shall include an observation of performance.</a:t>
            </a:r>
          </a:p>
          <a:p>
            <a:r>
              <a:rPr lang="en-US" sz="1800" dirty="0">
                <a:latin typeface="Calibri" panose="020F0502020204030204" pitchFamily="34" charset="0"/>
                <a:cs typeface="Times New Roman" panose="02020603050405020304" pitchFamily="18" charset="0"/>
              </a:rPr>
              <a:t>1095-20XX 4.4(d) </a:t>
            </a:r>
            <a:r>
              <a:rPr lang="en-US" sz="1800" dirty="0">
                <a:latin typeface="Calibri" panose="020F0502020204030204" pitchFamily="34" charset="0"/>
              </a:rPr>
              <a:t>The Technical Lead shall initially and at least annually evaluate and document the proficiency of each staff member authorized to perform dosimetry related functions. </a:t>
            </a:r>
            <a:r>
              <a:rPr lang="en-US" sz="1800" dirty="0">
                <a:highlight>
                  <a:srgbClr val="FFFF00"/>
                </a:highlight>
                <a:latin typeface="Calibri" panose="020F0502020204030204" pitchFamily="34" charset="0"/>
              </a:rPr>
              <a:t>When appropriate</a:t>
            </a:r>
            <a:r>
              <a:rPr lang="en-US" sz="1800" dirty="0">
                <a:latin typeface="Calibri" panose="020F0502020204030204" pitchFamily="34" charset="0"/>
              </a:rPr>
              <a:t>, this proficiency assessment </a:t>
            </a:r>
            <a:r>
              <a:rPr lang="en-US" sz="1800" dirty="0">
                <a:highlight>
                  <a:srgbClr val="FFFF00"/>
                </a:highlight>
                <a:latin typeface="Calibri" panose="020F0502020204030204" pitchFamily="34" charset="0"/>
              </a:rPr>
              <a:t>should</a:t>
            </a:r>
            <a:r>
              <a:rPr lang="en-US" sz="1800" dirty="0">
                <a:latin typeface="Calibri" panose="020F0502020204030204" pitchFamily="34" charset="0"/>
              </a:rPr>
              <a:t> include an observation of performance.</a:t>
            </a:r>
          </a:p>
          <a:p>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38144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1C58B-2926-553A-D8AD-3FDC2DF9EBE7}"/>
              </a:ext>
            </a:extLst>
          </p:cNvPr>
          <p:cNvSpPr>
            <a:spLocks noGrp="1"/>
          </p:cNvSpPr>
          <p:nvPr>
            <p:ph type="title"/>
          </p:nvPr>
        </p:nvSpPr>
        <p:spPr/>
        <p:txBody>
          <a:bodyPr/>
          <a:lstStyle/>
          <a:p>
            <a:r>
              <a:rPr lang="en-US" dirty="0">
                <a:latin typeface="Tahoma" pitchFamily="34" charset="0"/>
                <a:cs typeface="Tahoma" pitchFamily="34" charset="0"/>
              </a:rPr>
              <a:t>Example Finding #10</a:t>
            </a:r>
            <a:endParaRPr lang="en-US" dirty="0"/>
          </a:p>
        </p:txBody>
      </p:sp>
      <p:sp>
        <p:nvSpPr>
          <p:cNvPr id="3" name="Content Placeholder 2">
            <a:extLst>
              <a:ext uri="{FF2B5EF4-FFF2-40B4-BE49-F238E27FC236}">
                <a16:creationId xmlns:a16="http://schemas.microsoft.com/office/drawing/2014/main" id="{097B6DB7-6305-45D3-D742-ECD352551F1A}"/>
              </a:ext>
            </a:extLst>
          </p:cNvPr>
          <p:cNvSpPr>
            <a:spLocks noGrp="1"/>
          </p:cNvSpPr>
          <p:nvPr>
            <p:ph idx="1"/>
          </p:nvPr>
        </p:nvSpPr>
        <p:spPr/>
        <p:txBody>
          <a:bodyPr/>
          <a:lstStyle/>
          <a:p>
            <a:r>
              <a:rPr lang="en-US" spc="-30" dirty="0">
                <a:latin typeface="Calibri" panose="020F0502020204030204" pitchFamily="34" charset="0"/>
                <a:cs typeface="Times New Roman" panose="02020603050405020304" pitchFamily="18" charset="0"/>
              </a:rPr>
              <a:t>The procedure for 237Np analysis in urine and feces is not sufficient for separating interferences and resolving a mixture of radionuclides. The Project Lead estimated that about 25% of the 237Np urinalyses required additional cleanup after counting. Though GEL passed the DOELAP performance test for 237Np in urine, the procedure should still be evaluated for improvement. DOE-STD-1112-2019, 4.6 (c). </a:t>
            </a:r>
          </a:p>
          <a:p>
            <a:r>
              <a:rPr lang="en-US" spc="-30" dirty="0">
                <a:latin typeface="Calibri" panose="020F0502020204030204" pitchFamily="34" charset="0"/>
                <a:cs typeface="Times New Roman" panose="02020603050405020304" pitchFamily="18" charset="0"/>
              </a:rPr>
              <a:t>Concern</a:t>
            </a:r>
          </a:p>
          <a:p>
            <a:r>
              <a:rPr lang="en-US" spc="-30" dirty="0">
                <a:latin typeface="Calibri" panose="020F0502020204030204" pitchFamily="34" charset="0"/>
                <a:cs typeface="Times New Roman" panose="02020603050405020304" pitchFamily="18" charset="0"/>
              </a:rPr>
              <a:t>DOE-STD-1112-2019, 4.6 (c) The laboratory shall use appropriate techniques to ensure the proper identification and qualification of specific radionuclides, including separating interferences and resolving a mixture of radionuclides.</a:t>
            </a:r>
          </a:p>
          <a:p>
            <a:endParaRPr lang="en-US" spc="-3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0066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fontAlgn="t"/>
            <a:r>
              <a:rPr lang="en-US" dirty="0">
                <a:latin typeface="Tahoma" pitchFamily="34" charset="0"/>
                <a:cs typeface="Tahoma" pitchFamily="34" charset="0"/>
              </a:rPr>
              <a:t>Writing Tips</a:t>
            </a:r>
          </a:p>
        </p:txBody>
      </p:sp>
      <p:sp>
        <p:nvSpPr>
          <p:cNvPr id="11267" name="Content Placeholder 2"/>
          <p:cNvSpPr>
            <a:spLocks noGrp="1"/>
          </p:cNvSpPr>
          <p:nvPr>
            <p:ph idx="1"/>
          </p:nvPr>
        </p:nvSpPr>
        <p:spPr/>
        <p:txBody>
          <a:bodyPr/>
          <a:lstStyle/>
          <a:p>
            <a:r>
              <a:rPr lang="en-US" dirty="0">
                <a:latin typeface="Tahoma" pitchFamily="34" charset="0"/>
                <a:cs typeface="Tahoma" pitchFamily="34" charset="0"/>
              </a:rPr>
              <a:t>Each finding should stand on its own merits.</a:t>
            </a:r>
          </a:p>
          <a:p>
            <a:endParaRPr lang="en-US" dirty="0">
              <a:latin typeface="Tahoma" pitchFamily="34" charset="0"/>
              <a:cs typeface="Tahoma" pitchFamily="34" charset="0"/>
            </a:endParaRPr>
          </a:p>
          <a:p>
            <a:r>
              <a:rPr lang="en-US" dirty="0">
                <a:latin typeface="Tahoma" pitchFamily="34" charset="0"/>
                <a:cs typeface="Tahoma" pitchFamily="34" charset="0"/>
              </a:rPr>
              <a:t>Put the major issue up front.</a:t>
            </a:r>
          </a:p>
          <a:p>
            <a:endParaRPr lang="en-US" dirty="0">
              <a:latin typeface="Tahoma" pitchFamily="34" charset="0"/>
              <a:cs typeface="Tahoma" pitchFamily="34" charset="0"/>
            </a:endParaRPr>
          </a:p>
          <a:p>
            <a:r>
              <a:rPr lang="en-US" dirty="0">
                <a:latin typeface="Tahoma" pitchFamily="34" charset="0"/>
                <a:cs typeface="Tahoma" pitchFamily="34" charset="0"/>
              </a:rPr>
              <a:t>Do not worry about upsetting the participant.  Don’t write the excuses for a finding.  </a:t>
            </a:r>
          </a:p>
          <a:p>
            <a:endParaRPr lang="en-US" dirty="0">
              <a:latin typeface="Tahoma" pitchFamily="34" charset="0"/>
              <a:cs typeface="Tahoma" pitchFamily="34" charset="0"/>
            </a:endParaRPr>
          </a:p>
          <a:p>
            <a:r>
              <a:rPr lang="en-US" dirty="0">
                <a:latin typeface="Tahoma" pitchFamily="34" charset="0"/>
                <a:cs typeface="Tahoma" pitchFamily="34" charset="0"/>
              </a:rPr>
              <a:t>Ensure the write-up is complete and that a person who is not involved with the assessment (i.e. STM, OSB) can understand the issue from the write-up.  </a:t>
            </a:r>
          </a:p>
        </p:txBody>
      </p:sp>
    </p:spTree>
    <p:extLst>
      <p:ext uri="{BB962C8B-B14F-4D97-AF65-F5344CB8AC3E}">
        <p14:creationId xmlns:p14="http://schemas.microsoft.com/office/powerpoint/2010/main" val="15284282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E8143-EDA3-A102-14E9-40200B260E0E}"/>
              </a:ext>
            </a:extLst>
          </p:cNvPr>
          <p:cNvSpPr>
            <a:spLocks noGrp="1"/>
          </p:cNvSpPr>
          <p:nvPr>
            <p:ph type="title"/>
          </p:nvPr>
        </p:nvSpPr>
        <p:spPr/>
        <p:txBody>
          <a:bodyPr/>
          <a:lstStyle/>
          <a:p>
            <a:r>
              <a:rPr lang="en-US" dirty="0">
                <a:latin typeface="Tahoma" pitchFamily="34" charset="0"/>
                <a:cs typeface="Tahoma" pitchFamily="34" charset="0"/>
              </a:rPr>
              <a:t>Example Finding #11</a:t>
            </a:r>
            <a:endParaRPr lang="en-US" dirty="0"/>
          </a:p>
        </p:txBody>
      </p:sp>
      <p:sp>
        <p:nvSpPr>
          <p:cNvPr id="3" name="Content Placeholder 2">
            <a:extLst>
              <a:ext uri="{FF2B5EF4-FFF2-40B4-BE49-F238E27FC236}">
                <a16:creationId xmlns:a16="http://schemas.microsoft.com/office/drawing/2014/main" id="{774775FC-83C1-212E-93CB-C2574A6E99B8}"/>
              </a:ext>
            </a:extLst>
          </p:cNvPr>
          <p:cNvSpPr>
            <a:spLocks noGrp="1"/>
          </p:cNvSpPr>
          <p:nvPr>
            <p:ph idx="1"/>
          </p:nvPr>
        </p:nvSpPr>
        <p:spPr/>
        <p:txBody>
          <a:bodyPr/>
          <a:lstStyle/>
          <a:p>
            <a:r>
              <a:rPr lang="en-US" spc="-30" dirty="0">
                <a:latin typeface="Calibri" panose="020F0502020204030204" pitchFamily="34" charset="0"/>
                <a:cs typeface="Times New Roman" panose="02020603050405020304" pitchFamily="18" charset="0"/>
              </a:rPr>
              <a:t>GL-DC-E-001; Document Control procedure section 6.1.5 stated that each level of review is dated and documented by signature on the cover of the published procedure. Contrary to GL-DC-E-001, the procedures available to assessors and general staff do not show the last review date and signature on the cover pages. Assessors were informed this is due to security concerns associated with distributing a digital copy of signatures. Review dates are available on the table of contents associated with the different procedure types. </a:t>
            </a:r>
          </a:p>
          <a:p>
            <a:r>
              <a:rPr lang="en-US" spc="-30" dirty="0">
                <a:latin typeface="Calibri" panose="020F0502020204030204" pitchFamily="34" charset="0"/>
                <a:cs typeface="Times New Roman" panose="02020603050405020304" pitchFamily="18" charset="0"/>
              </a:rPr>
              <a:t>Observation</a:t>
            </a:r>
          </a:p>
        </p:txBody>
      </p:sp>
    </p:spTree>
    <p:extLst>
      <p:ext uri="{BB962C8B-B14F-4D97-AF65-F5344CB8AC3E}">
        <p14:creationId xmlns:p14="http://schemas.microsoft.com/office/powerpoint/2010/main" val="2361270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FE2BD-2E4E-B062-18E0-F0D926F7D3A0}"/>
              </a:ext>
            </a:extLst>
          </p:cNvPr>
          <p:cNvSpPr>
            <a:spLocks noGrp="1"/>
          </p:cNvSpPr>
          <p:nvPr>
            <p:ph type="title"/>
          </p:nvPr>
        </p:nvSpPr>
        <p:spPr/>
        <p:txBody>
          <a:bodyPr/>
          <a:lstStyle/>
          <a:p>
            <a:r>
              <a:rPr lang="en-US" dirty="0">
                <a:latin typeface="Tahoma" pitchFamily="34" charset="0"/>
                <a:cs typeface="Tahoma" pitchFamily="34" charset="0"/>
              </a:rPr>
              <a:t>Example Finding #12</a:t>
            </a:r>
            <a:endParaRPr lang="en-US" dirty="0"/>
          </a:p>
        </p:txBody>
      </p:sp>
      <p:sp>
        <p:nvSpPr>
          <p:cNvPr id="3" name="Content Placeholder 2">
            <a:extLst>
              <a:ext uri="{FF2B5EF4-FFF2-40B4-BE49-F238E27FC236}">
                <a16:creationId xmlns:a16="http://schemas.microsoft.com/office/drawing/2014/main" id="{C7CC2236-02C2-9226-51B8-623974A0397D}"/>
              </a:ext>
            </a:extLst>
          </p:cNvPr>
          <p:cNvSpPr>
            <a:spLocks noGrp="1"/>
          </p:cNvSpPr>
          <p:nvPr>
            <p:ph idx="1"/>
          </p:nvPr>
        </p:nvSpPr>
        <p:spPr/>
        <p:txBody>
          <a:bodyPr/>
          <a:lstStyle/>
          <a:p>
            <a:r>
              <a:rPr lang="en-US" spc="-30" dirty="0">
                <a:latin typeface="Calibri" panose="020F0502020204030204" pitchFamily="34" charset="0"/>
                <a:cs typeface="Times New Roman" panose="02020603050405020304" pitchFamily="18" charset="0"/>
              </a:rPr>
              <a:t>XXX documents that form the quality assurance program are not reviewed for accuracy in accordance with documented internal review frequencies. XXX- 55719, Rev. 1, XXX Internal Dosimetry Program Manual, was issued in January 2017. The document has not been included into a 3-year review cycle for technical procedures or 5-year cycle for administrative procedures. Because it has not been recently reviewed it does not reference the current version of DOE-STD-1112. DOE-STD-1112-2019, 4.4(b) </a:t>
            </a:r>
          </a:p>
          <a:p>
            <a:r>
              <a:rPr lang="en-US" spc="-30" dirty="0">
                <a:latin typeface="Calibri" panose="020F0502020204030204" pitchFamily="34" charset="0"/>
                <a:cs typeface="Times New Roman" panose="02020603050405020304" pitchFamily="18" charset="0"/>
              </a:rPr>
              <a:t>Concern</a:t>
            </a:r>
          </a:p>
        </p:txBody>
      </p:sp>
    </p:spTree>
    <p:extLst>
      <p:ext uri="{BB962C8B-B14F-4D97-AF65-F5344CB8AC3E}">
        <p14:creationId xmlns:p14="http://schemas.microsoft.com/office/powerpoint/2010/main" val="2864233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4E7C4-7E1A-77AD-4465-AEE5996B5488}"/>
              </a:ext>
            </a:extLst>
          </p:cNvPr>
          <p:cNvSpPr>
            <a:spLocks noGrp="1"/>
          </p:cNvSpPr>
          <p:nvPr>
            <p:ph type="title"/>
          </p:nvPr>
        </p:nvSpPr>
        <p:spPr/>
        <p:txBody>
          <a:bodyPr/>
          <a:lstStyle/>
          <a:p>
            <a:r>
              <a:rPr lang="en-US" dirty="0"/>
              <a:t>Example Finding #13</a:t>
            </a:r>
          </a:p>
        </p:txBody>
      </p:sp>
      <p:sp>
        <p:nvSpPr>
          <p:cNvPr id="3" name="Content Placeholder 2">
            <a:extLst>
              <a:ext uri="{FF2B5EF4-FFF2-40B4-BE49-F238E27FC236}">
                <a16:creationId xmlns:a16="http://schemas.microsoft.com/office/drawing/2014/main" id="{B710EF4A-38E8-9CD7-21D3-6B0869CB1C9D}"/>
              </a:ext>
            </a:extLst>
          </p:cNvPr>
          <p:cNvSpPr>
            <a:spLocks noGrp="1"/>
          </p:cNvSpPr>
          <p:nvPr>
            <p:ph idx="1"/>
          </p:nvPr>
        </p:nvSpPr>
        <p:spPr/>
        <p:txBody>
          <a:bodyPr/>
          <a:lstStyle/>
          <a:p>
            <a:r>
              <a:rPr lang="en-US" spc="-30" dirty="0">
                <a:latin typeface="Calibri" panose="020F0502020204030204" pitchFamily="34" charset="0"/>
                <a:cs typeface="Times New Roman" panose="02020603050405020304" pitchFamily="18" charset="0"/>
              </a:rPr>
              <a:t>Calibrations for direct radiobioassay instrumentation are not conducted or reviewed in accordance with established procedures. Proof of review and completion for the Quality Assurance File, Technical Evaluation, Instrumentation Event Log, and Energy/FWHM Calibration Results were not reviewed and completed per referenced procedures and processes. </a:t>
            </a:r>
          </a:p>
          <a:p>
            <a:r>
              <a:rPr lang="en-US" spc="-30" dirty="0">
                <a:latin typeface="Calibri" panose="020F0502020204030204" pitchFamily="34" charset="0"/>
                <a:cs typeface="Times New Roman" panose="02020603050405020304" pitchFamily="18" charset="0"/>
              </a:rPr>
              <a:t>Concern</a:t>
            </a:r>
          </a:p>
          <a:p>
            <a:r>
              <a:rPr lang="en-US" spc="-30" dirty="0">
                <a:latin typeface="Calibri" panose="020F0502020204030204" pitchFamily="34" charset="0"/>
                <a:cs typeface="Times New Roman" panose="02020603050405020304" pitchFamily="18" charset="0"/>
              </a:rPr>
              <a:t>DOE-STD-1112 4.8(c) </a:t>
            </a:r>
          </a:p>
          <a:p>
            <a:endParaRPr lang="en-US" spc="-3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3457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176D9-52C1-B47B-C4AF-DF61A46D6D09}"/>
              </a:ext>
            </a:extLst>
          </p:cNvPr>
          <p:cNvSpPr>
            <a:spLocks noGrp="1"/>
          </p:cNvSpPr>
          <p:nvPr>
            <p:ph type="title"/>
          </p:nvPr>
        </p:nvSpPr>
        <p:spPr/>
        <p:txBody>
          <a:bodyPr/>
          <a:lstStyle/>
          <a:p>
            <a:r>
              <a:rPr lang="en-US" dirty="0"/>
              <a:t>Example Finding #14</a:t>
            </a:r>
          </a:p>
        </p:txBody>
      </p:sp>
      <p:sp>
        <p:nvSpPr>
          <p:cNvPr id="3" name="Content Placeholder 2">
            <a:extLst>
              <a:ext uri="{FF2B5EF4-FFF2-40B4-BE49-F238E27FC236}">
                <a16:creationId xmlns:a16="http://schemas.microsoft.com/office/drawing/2014/main" id="{A416E66A-CDBC-7EE8-E38C-02024FD7953E}"/>
              </a:ext>
            </a:extLst>
          </p:cNvPr>
          <p:cNvSpPr>
            <a:spLocks noGrp="1"/>
          </p:cNvSpPr>
          <p:nvPr>
            <p:ph idx="1"/>
          </p:nvPr>
        </p:nvSpPr>
        <p:spPr/>
        <p:txBody>
          <a:bodyPr/>
          <a:lstStyle/>
          <a:p>
            <a:r>
              <a:rPr lang="en-US" spc="-30" dirty="0"/>
              <a:t>Criteria 4.9(b) of the DOE STD-1112-2019 addresses that the indirect radiobioassay measurement report developed for permanent record shall include values of the decision levels in the same units as the results. The indirect gamma spectroscopy bioassay measurement report does not include values of the decision levels or notification levels. Although the gamma measurement report provides the MDA values, the official permanent record also needs to include decision levels values. </a:t>
            </a:r>
          </a:p>
          <a:p>
            <a:r>
              <a:rPr lang="en-US" spc="-30" dirty="0"/>
              <a:t>Concern</a:t>
            </a:r>
          </a:p>
        </p:txBody>
      </p:sp>
    </p:spTree>
    <p:extLst>
      <p:ext uri="{BB962C8B-B14F-4D97-AF65-F5344CB8AC3E}">
        <p14:creationId xmlns:p14="http://schemas.microsoft.com/office/powerpoint/2010/main" val="1581153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87DFA-D55E-B91E-FFA6-CEBB68DDE1C4}"/>
              </a:ext>
            </a:extLst>
          </p:cNvPr>
          <p:cNvSpPr>
            <a:spLocks noGrp="1"/>
          </p:cNvSpPr>
          <p:nvPr>
            <p:ph type="title"/>
          </p:nvPr>
        </p:nvSpPr>
        <p:spPr/>
        <p:txBody>
          <a:bodyPr/>
          <a:lstStyle/>
          <a:p>
            <a:r>
              <a:rPr lang="en-US" dirty="0"/>
              <a:t>Example Finding #14</a:t>
            </a:r>
          </a:p>
        </p:txBody>
      </p:sp>
      <p:sp>
        <p:nvSpPr>
          <p:cNvPr id="3" name="Content Placeholder 2">
            <a:extLst>
              <a:ext uri="{FF2B5EF4-FFF2-40B4-BE49-F238E27FC236}">
                <a16:creationId xmlns:a16="http://schemas.microsoft.com/office/drawing/2014/main" id="{647545F7-E946-0865-90E8-5EA48E4A80A9}"/>
              </a:ext>
            </a:extLst>
          </p:cNvPr>
          <p:cNvSpPr>
            <a:spLocks noGrp="1"/>
          </p:cNvSpPr>
          <p:nvPr>
            <p:ph idx="1"/>
          </p:nvPr>
        </p:nvSpPr>
        <p:spPr/>
        <p:txBody>
          <a:bodyPr/>
          <a:lstStyle/>
          <a:p>
            <a:r>
              <a:rPr lang="en-US" sz="1600" b="1" dirty="0"/>
              <a:t>Proposed Corrective Action C4a (CA-099659.04.01) </a:t>
            </a:r>
            <a:endParaRPr lang="en-US" sz="1600" dirty="0"/>
          </a:p>
          <a:p>
            <a:pPr marL="0" indent="0">
              <a:buNone/>
            </a:pPr>
            <a:r>
              <a:rPr lang="en-US" sz="1600" dirty="0"/>
              <a:t>Lack of decision level (Lc) is a recognized and longstanding technology shortfall (as defined in DOE-STD-1111-2018 ) of the Mirion APEX Gamma software. The shortfall has been documented by the indirect radiobioassay program in multiple instances, the most recent being memo 2022-003. </a:t>
            </a:r>
          </a:p>
          <a:p>
            <a:pPr marL="0" indent="0">
              <a:buNone/>
            </a:pPr>
            <a:r>
              <a:rPr lang="en-US" sz="1600" dirty="0"/>
              <a:t>The indirect gamma spectroscopy bioassay measurement report does include the customer specified notification level in the same units as the results. The information in the Laboratory Information Management System (LIMS) is part of the official permanent record per the </a:t>
            </a:r>
            <a:r>
              <a:rPr lang="en-US" sz="1600" i="1" dirty="0"/>
              <a:t>Radioanalytical Laboratories Quality Assurance Plan </a:t>
            </a:r>
            <a:r>
              <a:rPr lang="en-US" sz="1600" dirty="0"/>
              <a:t>Rev 1.3, Section 4.5.2 c. The LIMS </a:t>
            </a:r>
            <a:r>
              <a:rPr lang="en-US" sz="1600" i="1" dirty="0"/>
              <a:t>Notification Level </a:t>
            </a:r>
            <a:r>
              <a:rPr lang="en-US" sz="1600" dirty="0"/>
              <a:t>table lists the notification level as MDA and the units as </a:t>
            </a:r>
            <a:r>
              <a:rPr lang="en-US" sz="1600" dirty="0" err="1"/>
              <a:t>uCi</a:t>
            </a:r>
            <a:r>
              <a:rPr lang="en-US" sz="1600" dirty="0"/>
              <a:t>. The </a:t>
            </a:r>
            <a:r>
              <a:rPr lang="en-US" sz="1600" i="1" dirty="0"/>
              <a:t>Results Summary </a:t>
            </a:r>
            <a:r>
              <a:rPr lang="en-US" sz="1600" dirty="0"/>
              <a:t>field in LIMS displays this information for each sample/analyte combination for all gamma analytes identified in a given sample. </a:t>
            </a:r>
          </a:p>
          <a:p>
            <a:pPr marL="0" indent="0">
              <a:buNone/>
            </a:pPr>
            <a:r>
              <a:rPr lang="en-US" sz="1600" dirty="0"/>
              <a:t>To address the Lc technology shortfall, the Lc for gamma spectroscopy analyses shall be estimated as MDA/2 for all reported radionuclides. The basis for this estimate is derived from the equations found in Curie (1968) and is documented in the technical justification document 2023-114 </a:t>
            </a:r>
            <a:r>
              <a:rPr lang="en-US" sz="1600" i="1" dirty="0"/>
              <a:t>Justification for Estimating Lc from the Reported MDA for Gamma Spectrometry Analyses. </a:t>
            </a:r>
            <a:r>
              <a:rPr lang="en-US" sz="1600" dirty="0"/>
              <a:t>The estimate of the Lc shall be hand-entered into the LIMS using the same process as that described for hand entering the MDA in Section 6.5 of</a:t>
            </a:r>
            <a:r>
              <a:rPr lang="en-US" sz="1600" i="1" dirty="0"/>
              <a:t> Preparation of Bioassay Urine and Fecal Samples for Analyses by Gamma Spectroscopy</a:t>
            </a:r>
            <a:r>
              <a:rPr lang="en-US" sz="1600" dirty="0"/>
              <a:t>. </a:t>
            </a:r>
          </a:p>
        </p:txBody>
      </p:sp>
    </p:spTree>
    <p:extLst>
      <p:ext uri="{BB962C8B-B14F-4D97-AF65-F5344CB8AC3E}">
        <p14:creationId xmlns:p14="http://schemas.microsoft.com/office/powerpoint/2010/main" val="23261149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F6E0E-8094-D2C5-2CBD-0A228FC25B18}"/>
              </a:ext>
            </a:extLst>
          </p:cNvPr>
          <p:cNvSpPr>
            <a:spLocks noGrp="1"/>
          </p:cNvSpPr>
          <p:nvPr>
            <p:ph type="title"/>
          </p:nvPr>
        </p:nvSpPr>
        <p:spPr/>
        <p:txBody>
          <a:bodyPr/>
          <a:lstStyle/>
          <a:p>
            <a:r>
              <a:rPr lang="en-US" dirty="0"/>
              <a:t>Example Finding #14</a:t>
            </a:r>
          </a:p>
        </p:txBody>
      </p:sp>
      <p:sp>
        <p:nvSpPr>
          <p:cNvPr id="3" name="Content Placeholder 2">
            <a:extLst>
              <a:ext uri="{FF2B5EF4-FFF2-40B4-BE49-F238E27FC236}">
                <a16:creationId xmlns:a16="http://schemas.microsoft.com/office/drawing/2014/main" id="{01E95DE0-E9C1-7778-90B8-66F317294019}"/>
              </a:ext>
            </a:extLst>
          </p:cNvPr>
          <p:cNvSpPr>
            <a:spLocks noGrp="1"/>
          </p:cNvSpPr>
          <p:nvPr>
            <p:ph idx="1"/>
          </p:nvPr>
        </p:nvSpPr>
        <p:spPr/>
        <p:txBody>
          <a:bodyPr/>
          <a:lstStyle/>
          <a:p>
            <a:r>
              <a:rPr lang="en-US" b="1" dirty="0"/>
              <a:t>Proposed Corrective Action C4b (CA-099659.04.02) </a:t>
            </a:r>
            <a:endParaRPr lang="en-US" dirty="0"/>
          </a:p>
          <a:p>
            <a:pPr marL="0" indent="0">
              <a:buNone/>
            </a:pPr>
            <a:r>
              <a:rPr lang="en-US" i="1" dirty="0"/>
              <a:t>Preparation of Bioassay Urine and Fecal Samples for Analyses by Gamma Spectroscopy </a:t>
            </a:r>
            <a:r>
              <a:rPr lang="en-US" dirty="0"/>
              <a:t>shall be updated to include Lc calculations and LIMS data entry instructions for the Lc. </a:t>
            </a:r>
          </a:p>
          <a:p>
            <a:pPr marL="0" indent="0">
              <a:buNone/>
            </a:pPr>
            <a:r>
              <a:rPr lang="en-US" b="1" dirty="0"/>
              <a:t>Proposed Completion Date: </a:t>
            </a:r>
            <a:r>
              <a:rPr lang="en-US" dirty="0"/>
              <a:t>2/1/2024 </a:t>
            </a:r>
          </a:p>
          <a:p>
            <a:endParaRPr lang="en-US" dirty="0"/>
          </a:p>
        </p:txBody>
      </p:sp>
    </p:spTree>
    <p:extLst>
      <p:ext uri="{BB962C8B-B14F-4D97-AF65-F5344CB8AC3E}">
        <p14:creationId xmlns:p14="http://schemas.microsoft.com/office/powerpoint/2010/main" val="16943312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57B11-42FE-1EE1-D25C-8E5638A60A27}"/>
              </a:ext>
            </a:extLst>
          </p:cNvPr>
          <p:cNvSpPr>
            <a:spLocks noGrp="1"/>
          </p:cNvSpPr>
          <p:nvPr>
            <p:ph type="title"/>
          </p:nvPr>
        </p:nvSpPr>
        <p:spPr/>
        <p:txBody>
          <a:bodyPr/>
          <a:lstStyle/>
          <a:p>
            <a:r>
              <a:rPr lang="en-US" dirty="0"/>
              <a:t>Example Finding #15</a:t>
            </a:r>
          </a:p>
        </p:txBody>
      </p:sp>
      <p:sp>
        <p:nvSpPr>
          <p:cNvPr id="3" name="Content Placeholder 2">
            <a:extLst>
              <a:ext uri="{FF2B5EF4-FFF2-40B4-BE49-F238E27FC236}">
                <a16:creationId xmlns:a16="http://schemas.microsoft.com/office/drawing/2014/main" id="{65C9A944-6CAF-FAA1-785C-E7841CF7082F}"/>
              </a:ext>
            </a:extLst>
          </p:cNvPr>
          <p:cNvSpPr>
            <a:spLocks noGrp="1"/>
          </p:cNvSpPr>
          <p:nvPr>
            <p:ph idx="1"/>
          </p:nvPr>
        </p:nvSpPr>
        <p:spPr/>
        <p:txBody>
          <a:bodyPr/>
          <a:lstStyle/>
          <a:p>
            <a:r>
              <a:rPr lang="en-US" spc="-30" dirty="0"/>
              <a:t>As several staff members in critical roles are nearing retirement, XXX has proactively hired additional staff for succession planning. These additional staff members are currently being mentored and/or cross-trained by experienced personnel to ensure that there is adequate knowledge transfer, and ultimately results in no disruption in service or loss of quality when these experienced employees leave XXX. </a:t>
            </a:r>
          </a:p>
          <a:p>
            <a:r>
              <a:rPr lang="en-US" spc="-30" dirty="0"/>
              <a:t>Observation – Noteworthy practice</a:t>
            </a:r>
          </a:p>
        </p:txBody>
      </p:sp>
    </p:spTree>
    <p:extLst>
      <p:ext uri="{BB962C8B-B14F-4D97-AF65-F5344CB8AC3E}">
        <p14:creationId xmlns:p14="http://schemas.microsoft.com/office/powerpoint/2010/main" val="3223280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A9FAB-683F-6302-11A2-032CE500DF2D}"/>
              </a:ext>
            </a:extLst>
          </p:cNvPr>
          <p:cNvSpPr>
            <a:spLocks noGrp="1"/>
          </p:cNvSpPr>
          <p:nvPr>
            <p:ph type="title"/>
          </p:nvPr>
        </p:nvSpPr>
        <p:spPr/>
        <p:txBody>
          <a:bodyPr/>
          <a:lstStyle/>
          <a:p>
            <a:r>
              <a:rPr lang="en-US" dirty="0"/>
              <a:t>Example Finding #16</a:t>
            </a:r>
          </a:p>
        </p:txBody>
      </p:sp>
      <p:sp>
        <p:nvSpPr>
          <p:cNvPr id="3" name="Content Placeholder 2">
            <a:extLst>
              <a:ext uri="{FF2B5EF4-FFF2-40B4-BE49-F238E27FC236}">
                <a16:creationId xmlns:a16="http://schemas.microsoft.com/office/drawing/2014/main" id="{1A2443A9-6523-F6A9-6377-636E7F7A2041}"/>
              </a:ext>
            </a:extLst>
          </p:cNvPr>
          <p:cNvSpPr>
            <a:spLocks noGrp="1"/>
          </p:cNvSpPr>
          <p:nvPr>
            <p:ph idx="1"/>
          </p:nvPr>
        </p:nvSpPr>
        <p:spPr/>
        <p:txBody>
          <a:bodyPr/>
          <a:lstStyle/>
          <a:p>
            <a:r>
              <a:rPr lang="en-US" spc="-30" dirty="0"/>
              <a:t>C1: Section 4.6 (b): In vitro quarterly reports are not completed in a timely manner. Per procedure DP-6.04, Coordination of the Excreta Quality Control Oversight Program, quarterly reports shall be completed within three months after in vitro data is received from GEL. The April 1st through June 30th, 2021 quarterly report was finalized on May 6th, 2022 and the GEL data was received August 30th, 2021. Weekly reviews of radiobioassay results from GEL do not include a quality assurance review by the Quality Assurance Engineer</a:t>
            </a:r>
          </a:p>
          <a:p>
            <a:r>
              <a:rPr lang="en-US" spc="-30" dirty="0"/>
              <a:t>Concern</a:t>
            </a:r>
          </a:p>
        </p:txBody>
      </p:sp>
    </p:spTree>
    <p:extLst>
      <p:ext uri="{BB962C8B-B14F-4D97-AF65-F5344CB8AC3E}">
        <p14:creationId xmlns:p14="http://schemas.microsoft.com/office/powerpoint/2010/main" val="18267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AB9A4-A0EF-F9C4-0D8A-F24FD1498537}"/>
              </a:ext>
            </a:extLst>
          </p:cNvPr>
          <p:cNvSpPr>
            <a:spLocks noGrp="1"/>
          </p:cNvSpPr>
          <p:nvPr>
            <p:ph type="title"/>
          </p:nvPr>
        </p:nvSpPr>
        <p:spPr/>
        <p:txBody>
          <a:bodyPr/>
          <a:lstStyle/>
          <a:p>
            <a:r>
              <a:rPr lang="en-US"/>
              <a:t>Example Finding #16</a:t>
            </a:r>
          </a:p>
        </p:txBody>
      </p:sp>
      <p:sp>
        <p:nvSpPr>
          <p:cNvPr id="3" name="Content Placeholder 2">
            <a:extLst>
              <a:ext uri="{FF2B5EF4-FFF2-40B4-BE49-F238E27FC236}">
                <a16:creationId xmlns:a16="http://schemas.microsoft.com/office/drawing/2014/main" id="{575ABCED-FCB5-20C7-1DD9-691621DEA845}"/>
              </a:ext>
            </a:extLst>
          </p:cNvPr>
          <p:cNvSpPr>
            <a:spLocks noGrp="1"/>
          </p:cNvSpPr>
          <p:nvPr>
            <p:ph idx="1"/>
          </p:nvPr>
        </p:nvSpPr>
        <p:spPr/>
        <p:txBody>
          <a:bodyPr/>
          <a:lstStyle/>
          <a:p>
            <a:pPr marL="330200" marR="0">
              <a:spcBef>
                <a:spcPts val="275"/>
              </a:spcBef>
              <a:spcAft>
                <a:spcPts val="0"/>
              </a:spcAft>
            </a:pPr>
            <a:r>
              <a:rPr lang="en-US" sz="1800" u="sng" dirty="0">
                <a:solidFill>
                  <a:srgbClr val="231F20"/>
                </a:solidFill>
                <a:effectLst/>
                <a:uFill>
                  <a:solidFill>
                    <a:srgbClr val="231F20"/>
                  </a:solidFill>
                </a:uFill>
              </a:rPr>
              <a:t>Corrective</a:t>
            </a:r>
            <a:r>
              <a:rPr lang="en-US" sz="1800" u="sng" spc="-35" dirty="0">
                <a:solidFill>
                  <a:srgbClr val="231F20"/>
                </a:solidFill>
                <a:effectLst/>
                <a:uFill>
                  <a:solidFill>
                    <a:srgbClr val="231F20"/>
                  </a:solidFill>
                </a:uFill>
              </a:rPr>
              <a:t> </a:t>
            </a:r>
            <a:r>
              <a:rPr lang="en-US" sz="1800" u="sng" dirty="0">
                <a:solidFill>
                  <a:srgbClr val="231F20"/>
                </a:solidFill>
                <a:effectLst/>
                <a:uFill>
                  <a:solidFill>
                    <a:srgbClr val="231F20"/>
                  </a:solidFill>
                </a:uFill>
              </a:rPr>
              <a:t>Action</a:t>
            </a:r>
            <a:r>
              <a:rPr lang="en-US" sz="1800" u="sng" spc="-35" dirty="0">
                <a:solidFill>
                  <a:srgbClr val="231F20"/>
                </a:solidFill>
                <a:effectLst/>
                <a:uFill>
                  <a:solidFill>
                    <a:srgbClr val="231F20"/>
                  </a:solidFill>
                </a:uFill>
              </a:rPr>
              <a:t> </a:t>
            </a:r>
            <a:r>
              <a:rPr lang="en-US" sz="1800" u="sng" dirty="0">
                <a:solidFill>
                  <a:srgbClr val="231F20"/>
                </a:solidFill>
                <a:effectLst/>
                <a:uFill>
                  <a:solidFill>
                    <a:srgbClr val="231F20"/>
                  </a:solidFill>
                </a:uFill>
              </a:rPr>
              <a:t>Plan</a:t>
            </a:r>
            <a:r>
              <a:rPr lang="en-US" sz="1800" u="sng" spc="-35" dirty="0">
                <a:solidFill>
                  <a:srgbClr val="231F20"/>
                </a:solidFill>
                <a:effectLst/>
                <a:uFill>
                  <a:solidFill>
                    <a:srgbClr val="231F20"/>
                  </a:solidFill>
                </a:uFill>
              </a:rPr>
              <a:t> </a:t>
            </a:r>
            <a:r>
              <a:rPr lang="en-US" sz="1800" u="sng" dirty="0">
                <a:solidFill>
                  <a:srgbClr val="231F20"/>
                </a:solidFill>
                <a:effectLst/>
                <a:uFill>
                  <a:solidFill>
                    <a:srgbClr val="231F20"/>
                  </a:solidFill>
                </a:uFill>
              </a:rPr>
              <a:t>for</a:t>
            </a:r>
            <a:r>
              <a:rPr lang="en-US" sz="1800" u="sng" spc="-30" dirty="0">
                <a:solidFill>
                  <a:srgbClr val="231F20"/>
                </a:solidFill>
                <a:effectLst/>
                <a:uFill>
                  <a:solidFill>
                    <a:srgbClr val="231F20"/>
                  </a:solidFill>
                </a:uFill>
              </a:rPr>
              <a:t> </a:t>
            </a:r>
            <a:r>
              <a:rPr lang="en-US" sz="1800" u="sng" dirty="0">
                <a:solidFill>
                  <a:srgbClr val="231F20"/>
                </a:solidFill>
                <a:effectLst/>
                <a:uFill>
                  <a:solidFill>
                    <a:srgbClr val="231F20"/>
                  </a:solidFill>
                </a:uFill>
              </a:rPr>
              <a:t>Concern</a:t>
            </a:r>
            <a:r>
              <a:rPr lang="en-US" sz="1800" u="sng" spc="-30" dirty="0">
                <a:solidFill>
                  <a:srgbClr val="231F20"/>
                </a:solidFill>
                <a:effectLst/>
                <a:uFill>
                  <a:solidFill>
                    <a:srgbClr val="231F20"/>
                  </a:solidFill>
                </a:uFill>
              </a:rPr>
              <a:t> </a:t>
            </a:r>
            <a:r>
              <a:rPr lang="en-US" sz="1800" u="sng" spc="-25" dirty="0">
                <a:solidFill>
                  <a:srgbClr val="231F20"/>
                </a:solidFill>
                <a:effectLst/>
                <a:uFill>
                  <a:solidFill>
                    <a:srgbClr val="231F20"/>
                  </a:solidFill>
                </a:uFill>
              </a:rPr>
              <a:t>#1</a:t>
            </a:r>
          </a:p>
          <a:p>
            <a:pPr marL="330200" marR="0">
              <a:spcBef>
                <a:spcPts val="275"/>
              </a:spcBef>
              <a:spcAft>
                <a:spcPts val="0"/>
              </a:spcAft>
            </a:pPr>
            <a:endParaRPr lang="en-US" sz="1800" dirty="0">
              <a:effectLst/>
            </a:endParaRPr>
          </a:p>
          <a:p>
            <a:pPr marL="0" marR="0" indent="0">
              <a:spcBef>
                <a:spcPts val="30"/>
              </a:spcBef>
              <a:spcAft>
                <a:spcPts val="0"/>
              </a:spcAft>
              <a:buNone/>
            </a:pPr>
            <a:r>
              <a:rPr lang="en-US" sz="1800" dirty="0">
                <a:solidFill>
                  <a:srgbClr val="231F20"/>
                </a:solidFill>
                <a:effectLst/>
              </a:rPr>
              <a:t>–</a:t>
            </a:r>
            <a:r>
              <a:rPr lang="en-US" sz="1800" spc="-20" dirty="0">
                <a:solidFill>
                  <a:srgbClr val="231F20"/>
                </a:solidFill>
                <a:effectLst/>
              </a:rPr>
              <a:t> </a:t>
            </a:r>
            <a:r>
              <a:rPr lang="en-US" sz="1800" u="sng" dirty="0">
                <a:solidFill>
                  <a:srgbClr val="231F20"/>
                </a:solidFill>
                <a:effectLst/>
                <a:uFill>
                  <a:solidFill>
                    <a:srgbClr val="231F20"/>
                  </a:solidFill>
                </a:uFill>
              </a:rPr>
              <a:t>ACTION</a:t>
            </a:r>
            <a:r>
              <a:rPr lang="en-US" sz="1800" dirty="0">
                <a:solidFill>
                  <a:srgbClr val="231F20"/>
                </a:solidFill>
                <a:effectLst/>
              </a:rPr>
              <a:t>:</a:t>
            </a:r>
            <a:r>
              <a:rPr lang="en-US" sz="1800" spc="-20" dirty="0">
                <a:solidFill>
                  <a:srgbClr val="231F20"/>
                </a:solidFill>
                <a:effectLst/>
              </a:rPr>
              <a:t> </a:t>
            </a:r>
            <a:r>
              <a:rPr lang="en-US" sz="1800" dirty="0">
                <a:solidFill>
                  <a:srgbClr val="231F20"/>
                </a:solidFill>
                <a:effectLst/>
              </a:rPr>
              <a:t>(ITS</a:t>
            </a:r>
            <a:r>
              <a:rPr lang="en-US" sz="1800" spc="-20" dirty="0">
                <a:solidFill>
                  <a:srgbClr val="231F20"/>
                </a:solidFill>
                <a:effectLst/>
              </a:rPr>
              <a:t> </a:t>
            </a:r>
            <a:r>
              <a:rPr lang="en-US" sz="1800" dirty="0">
                <a:solidFill>
                  <a:srgbClr val="231F20"/>
                </a:solidFill>
                <a:effectLst/>
              </a:rPr>
              <a:t>A-02920-001)</a:t>
            </a:r>
            <a:r>
              <a:rPr lang="en-US" sz="1800" spc="-20" dirty="0">
                <a:solidFill>
                  <a:srgbClr val="231F20"/>
                </a:solidFill>
                <a:effectLst/>
              </a:rPr>
              <a:t> </a:t>
            </a:r>
            <a:r>
              <a:rPr lang="en-US" sz="1800" dirty="0">
                <a:solidFill>
                  <a:srgbClr val="231F20"/>
                </a:solidFill>
                <a:effectLst/>
              </a:rPr>
              <a:t>Institute</a:t>
            </a:r>
            <a:r>
              <a:rPr lang="en-US" sz="1800" spc="-20" dirty="0">
                <a:solidFill>
                  <a:srgbClr val="231F20"/>
                </a:solidFill>
                <a:effectLst/>
              </a:rPr>
              <a:t> </a:t>
            </a:r>
            <a:r>
              <a:rPr lang="en-US" sz="1800" dirty="0">
                <a:solidFill>
                  <a:srgbClr val="231F20"/>
                </a:solidFill>
                <a:effectLst/>
              </a:rPr>
              <a:t>formal</a:t>
            </a:r>
            <a:r>
              <a:rPr lang="en-US" sz="1800" spc="-20" dirty="0">
                <a:solidFill>
                  <a:srgbClr val="231F20"/>
                </a:solidFill>
                <a:effectLst/>
              </a:rPr>
              <a:t> </a:t>
            </a:r>
            <a:r>
              <a:rPr lang="en-US" sz="1800" dirty="0">
                <a:solidFill>
                  <a:srgbClr val="231F20"/>
                </a:solidFill>
                <a:effectLst/>
              </a:rPr>
              <a:t>action</a:t>
            </a:r>
            <a:r>
              <a:rPr lang="en-US" sz="1800" spc="-20" dirty="0">
                <a:solidFill>
                  <a:srgbClr val="231F20"/>
                </a:solidFill>
                <a:effectLst/>
              </a:rPr>
              <a:t> </a:t>
            </a:r>
            <a:r>
              <a:rPr lang="en-US" sz="1800" dirty="0">
                <a:solidFill>
                  <a:srgbClr val="231F20"/>
                </a:solidFill>
                <a:effectLst/>
              </a:rPr>
              <a:t>tracking</a:t>
            </a:r>
            <a:r>
              <a:rPr lang="en-US" sz="1800" spc="-10" dirty="0">
                <a:solidFill>
                  <a:srgbClr val="231F20"/>
                </a:solidFill>
                <a:effectLst/>
              </a:rPr>
              <a:t> </a:t>
            </a:r>
            <a:r>
              <a:rPr lang="en-US" sz="1800" dirty="0">
                <a:solidFill>
                  <a:srgbClr val="231F20"/>
                </a:solidFill>
                <a:effectLst/>
              </a:rPr>
              <a:t>of</a:t>
            </a:r>
            <a:r>
              <a:rPr lang="en-US" sz="1800" spc="-20" dirty="0">
                <a:solidFill>
                  <a:srgbClr val="231F20"/>
                </a:solidFill>
                <a:effectLst/>
              </a:rPr>
              <a:t> </a:t>
            </a:r>
            <a:r>
              <a:rPr lang="en-US" sz="1800" dirty="0">
                <a:solidFill>
                  <a:srgbClr val="231F20"/>
                </a:solidFill>
                <a:effectLst/>
              </a:rPr>
              <a:t>due</a:t>
            </a:r>
            <a:r>
              <a:rPr lang="en-US" sz="1800" spc="-10" dirty="0">
                <a:solidFill>
                  <a:srgbClr val="231F20"/>
                </a:solidFill>
                <a:effectLst/>
              </a:rPr>
              <a:t> </a:t>
            </a:r>
            <a:r>
              <a:rPr lang="en-US" sz="1800" dirty="0">
                <a:solidFill>
                  <a:srgbClr val="231F20"/>
                </a:solidFill>
                <a:effectLst/>
              </a:rPr>
              <a:t>dates</a:t>
            </a:r>
            <a:r>
              <a:rPr lang="en-US" sz="1800" spc="-15" dirty="0">
                <a:solidFill>
                  <a:srgbClr val="231F20"/>
                </a:solidFill>
                <a:effectLst/>
              </a:rPr>
              <a:t> </a:t>
            </a:r>
            <a:r>
              <a:rPr lang="en-US" sz="1800" dirty="0">
                <a:solidFill>
                  <a:srgbClr val="231F20"/>
                </a:solidFill>
                <a:effectLst/>
              </a:rPr>
              <a:t>for</a:t>
            </a:r>
            <a:r>
              <a:rPr lang="en-US" sz="1800" spc="-15" dirty="0">
                <a:solidFill>
                  <a:srgbClr val="231F20"/>
                </a:solidFill>
                <a:effectLst/>
              </a:rPr>
              <a:t> </a:t>
            </a:r>
            <a:r>
              <a:rPr lang="en-US" sz="1800" dirty="0">
                <a:solidFill>
                  <a:srgbClr val="231F20"/>
                </a:solidFill>
                <a:effectLst/>
              </a:rPr>
              <a:t>quarterly</a:t>
            </a:r>
            <a:r>
              <a:rPr lang="en-US" sz="1800" spc="-15" dirty="0">
                <a:solidFill>
                  <a:srgbClr val="231F20"/>
                </a:solidFill>
                <a:effectLst/>
              </a:rPr>
              <a:t> </a:t>
            </a:r>
            <a:r>
              <a:rPr lang="en-US" sz="1800" dirty="0">
                <a:solidFill>
                  <a:srgbClr val="231F20"/>
                </a:solidFill>
                <a:effectLst/>
              </a:rPr>
              <a:t>quality</a:t>
            </a:r>
            <a:r>
              <a:rPr lang="en-US" sz="1800" spc="-15" dirty="0">
                <a:solidFill>
                  <a:srgbClr val="231F20"/>
                </a:solidFill>
                <a:effectLst/>
              </a:rPr>
              <a:t> </a:t>
            </a:r>
            <a:r>
              <a:rPr lang="en-US" sz="1800" dirty="0">
                <a:solidFill>
                  <a:srgbClr val="231F20"/>
                </a:solidFill>
                <a:effectLst/>
              </a:rPr>
              <a:t>control</a:t>
            </a:r>
            <a:r>
              <a:rPr lang="en-US" sz="1800" spc="-15" dirty="0">
                <a:solidFill>
                  <a:srgbClr val="231F20"/>
                </a:solidFill>
                <a:effectLst/>
              </a:rPr>
              <a:t> </a:t>
            </a:r>
            <a:r>
              <a:rPr lang="en-US" sz="1800" dirty="0">
                <a:solidFill>
                  <a:srgbClr val="231F20"/>
                </a:solidFill>
                <a:effectLst/>
              </a:rPr>
              <a:t>data receipt from GEL (45 business days following the end of each quarter, per GEL contract SOW)</a:t>
            </a:r>
          </a:p>
          <a:p>
            <a:pPr marL="0" marR="0" indent="0">
              <a:spcBef>
                <a:spcPts val="30"/>
              </a:spcBef>
              <a:spcAft>
                <a:spcPts val="0"/>
              </a:spcAft>
              <a:buNone/>
            </a:pPr>
            <a:endParaRPr lang="en-US" sz="1800" dirty="0">
              <a:effectLst/>
            </a:endParaRPr>
          </a:p>
          <a:p>
            <a:pPr marL="0" marR="0" indent="0">
              <a:spcBef>
                <a:spcPts val="55"/>
              </a:spcBef>
              <a:spcAft>
                <a:spcPts val="0"/>
              </a:spcAft>
              <a:buNone/>
            </a:pPr>
            <a:r>
              <a:rPr lang="en-US" sz="1800" dirty="0">
                <a:solidFill>
                  <a:srgbClr val="231F20"/>
                </a:solidFill>
                <a:effectLst/>
              </a:rPr>
              <a:t>–</a:t>
            </a:r>
            <a:r>
              <a:rPr lang="en-US" sz="1800" spc="-15" dirty="0">
                <a:solidFill>
                  <a:srgbClr val="231F20"/>
                </a:solidFill>
                <a:effectLst/>
              </a:rPr>
              <a:t> </a:t>
            </a:r>
            <a:r>
              <a:rPr lang="en-US" sz="1800" u="sng" dirty="0">
                <a:solidFill>
                  <a:srgbClr val="231F20"/>
                </a:solidFill>
                <a:effectLst/>
                <a:uFill>
                  <a:solidFill>
                    <a:srgbClr val="231F20"/>
                  </a:solidFill>
                </a:uFill>
              </a:rPr>
              <a:t>ACTION</a:t>
            </a:r>
            <a:r>
              <a:rPr lang="en-US" sz="1800" dirty="0">
                <a:solidFill>
                  <a:srgbClr val="231F20"/>
                </a:solidFill>
                <a:effectLst/>
              </a:rPr>
              <a:t>:</a:t>
            </a:r>
            <a:r>
              <a:rPr lang="en-US" sz="1800" spc="-15" dirty="0">
                <a:solidFill>
                  <a:srgbClr val="231F20"/>
                </a:solidFill>
                <a:effectLst/>
              </a:rPr>
              <a:t> </a:t>
            </a:r>
            <a:r>
              <a:rPr lang="en-US" sz="1800" dirty="0">
                <a:solidFill>
                  <a:srgbClr val="231F20"/>
                </a:solidFill>
                <a:effectLst/>
              </a:rPr>
              <a:t>(ITS</a:t>
            </a:r>
            <a:r>
              <a:rPr lang="en-US" sz="1800" spc="-15" dirty="0">
                <a:solidFill>
                  <a:srgbClr val="231F20"/>
                </a:solidFill>
                <a:effectLst/>
              </a:rPr>
              <a:t> </a:t>
            </a:r>
            <a:r>
              <a:rPr lang="en-US" sz="1800" dirty="0">
                <a:solidFill>
                  <a:srgbClr val="231F20"/>
                </a:solidFill>
                <a:effectLst/>
              </a:rPr>
              <a:t>A-02920-002)</a:t>
            </a:r>
            <a:r>
              <a:rPr lang="en-US" sz="1800" spc="-15" dirty="0">
                <a:solidFill>
                  <a:srgbClr val="231F20"/>
                </a:solidFill>
                <a:effectLst/>
              </a:rPr>
              <a:t> </a:t>
            </a:r>
            <a:r>
              <a:rPr lang="en-US" sz="1800" dirty="0">
                <a:solidFill>
                  <a:srgbClr val="231F20"/>
                </a:solidFill>
                <a:effectLst/>
              </a:rPr>
              <a:t>Institute</a:t>
            </a:r>
            <a:r>
              <a:rPr lang="en-US" sz="1800" spc="-15" dirty="0">
                <a:solidFill>
                  <a:srgbClr val="231F20"/>
                </a:solidFill>
                <a:effectLst/>
              </a:rPr>
              <a:t> </a:t>
            </a:r>
            <a:r>
              <a:rPr lang="en-US" sz="1800" dirty="0">
                <a:solidFill>
                  <a:srgbClr val="231F20"/>
                </a:solidFill>
                <a:effectLst/>
              </a:rPr>
              <a:t>formal</a:t>
            </a:r>
            <a:r>
              <a:rPr lang="en-US" sz="1800" spc="-15" dirty="0">
                <a:solidFill>
                  <a:srgbClr val="231F20"/>
                </a:solidFill>
                <a:effectLst/>
              </a:rPr>
              <a:t> </a:t>
            </a:r>
            <a:r>
              <a:rPr lang="en-US" sz="1800" dirty="0">
                <a:solidFill>
                  <a:srgbClr val="231F20"/>
                </a:solidFill>
                <a:effectLst/>
              </a:rPr>
              <a:t>action</a:t>
            </a:r>
            <a:r>
              <a:rPr lang="en-US" sz="1800" spc="-15" dirty="0">
                <a:solidFill>
                  <a:srgbClr val="231F20"/>
                </a:solidFill>
                <a:effectLst/>
              </a:rPr>
              <a:t> </a:t>
            </a:r>
            <a:r>
              <a:rPr lang="en-US" sz="1800" dirty="0">
                <a:solidFill>
                  <a:srgbClr val="231F20"/>
                </a:solidFill>
                <a:effectLst/>
              </a:rPr>
              <a:t>tracking</a:t>
            </a:r>
            <a:r>
              <a:rPr lang="en-US" sz="1800" spc="-5" dirty="0">
                <a:solidFill>
                  <a:srgbClr val="231F20"/>
                </a:solidFill>
                <a:effectLst/>
              </a:rPr>
              <a:t> </a:t>
            </a:r>
            <a:r>
              <a:rPr lang="en-US" sz="1800" dirty="0">
                <a:solidFill>
                  <a:srgbClr val="231F20"/>
                </a:solidFill>
                <a:effectLst/>
              </a:rPr>
              <a:t>with</a:t>
            </a:r>
            <a:r>
              <a:rPr lang="en-US" sz="1800" spc="-10" dirty="0">
                <a:solidFill>
                  <a:srgbClr val="231F20"/>
                </a:solidFill>
                <a:effectLst/>
              </a:rPr>
              <a:t> </a:t>
            </a:r>
            <a:r>
              <a:rPr lang="en-US" sz="1800" dirty="0">
                <a:solidFill>
                  <a:srgbClr val="231F20"/>
                </a:solidFill>
                <a:effectLst/>
              </a:rPr>
              <a:t>due</a:t>
            </a:r>
            <a:r>
              <a:rPr lang="en-US" sz="1800" spc="-15" dirty="0">
                <a:solidFill>
                  <a:srgbClr val="231F20"/>
                </a:solidFill>
                <a:effectLst/>
              </a:rPr>
              <a:t> </a:t>
            </a:r>
            <a:r>
              <a:rPr lang="en-US" sz="1800" dirty="0">
                <a:solidFill>
                  <a:srgbClr val="231F20"/>
                </a:solidFill>
                <a:effectLst/>
              </a:rPr>
              <a:t>dates</a:t>
            </a:r>
            <a:r>
              <a:rPr lang="en-US" sz="1800" spc="-15" dirty="0">
                <a:solidFill>
                  <a:srgbClr val="231F20"/>
                </a:solidFill>
                <a:effectLst/>
              </a:rPr>
              <a:t> </a:t>
            </a:r>
            <a:r>
              <a:rPr lang="en-US" sz="1800" dirty="0">
                <a:solidFill>
                  <a:srgbClr val="231F20"/>
                </a:solidFill>
                <a:effectLst/>
              </a:rPr>
              <a:t>for</a:t>
            </a:r>
            <a:r>
              <a:rPr lang="en-US" sz="1800" spc="-15" dirty="0">
                <a:solidFill>
                  <a:srgbClr val="231F20"/>
                </a:solidFill>
                <a:effectLst/>
              </a:rPr>
              <a:t> </a:t>
            </a:r>
            <a:r>
              <a:rPr lang="en-US" sz="1800" dirty="0">
                <a:solidFill>
                  <a:srgbClr val="231F20"/>
                </a:solidFill>
                <a:effectLst/>
              </a:rPr>
              <a:t>completion</a:t>
            </a:r>
            <a:r>
              <a:rPr lang="en-US" sz="1800" spc="-15" dirty="0">
                <a:solidFill>
                  <a:srgbClr val="231F20"/>
                </a:solidFill>
                <a:effectLst/>
              </a:rPr>
              <a:t> </a:t>
            </a:r>
            <a:r>
              <a:rPr lang="en-US" sz="1800" dirty="0">
                <a:solidFill>
                  <a:srgbClr val="231F20"/>
                </a:solidFill>
                <a:effectLst/>
              </a:rPr>
              <a:t>of</a:t>
            </a:r>
            <a:r>
              <a:rPr lang="en-US" sz="1800" spc="-15" dirty="0">
                <a:solidFill>
                  <a:srgbClr val="231F20"/>
                </a:solidFill>
                <a:effectLst/>
              </a:rPr>
              <a:t> </a:t>
            </a:r>
            <a:r>
              <a:rPr lang="en-US" sz="1800" dirty="0">
                <a:solidFill>
                  <a:srgbClr val="231F20"/>
                </a:solidFill>
                <a:effectLst/>
              </a:rPr>
              <a:t>quarterly</a:t>
            </a:r>
            <a:r>
              <a:rPr lang="en-US" sz="1800" spc="-15" dirty="0">
                <a:solidFill>
                  <a:srgbClr val="231F20"/>
                </a:solidFill>
                <a:effectLst/>
              </a:rPr>
              <a:t> </a:t>
            </a:r>
            <a:r>
              <a:rPr lang="en-US" sz="1800" dirty="0">
                <a:solidFill>
                  <a:srgbClr val="231F20"/>
                </a:solidFill>
                <a:effectLst/>
              </a:rPr>
              <a:t>Quality Control Review Report (3-months following receipt of data from GEL, per </a:t>
            </a:r>
            <a:r>
              <a:rPr lang="en-US" sz="1800" dirty="0">
                <a:solidFill>
                  <a:srgbClr val="231F20"/>
                </a:solidFill>
              </a:rPr>
              <a:t>XXX </a:t>
            </a:r>
            <a:r>
              <a:rPr lang="en-US" sz="1800" dirty="0">
                <a:solidFill>
                  <a:srgbClr val="231F20"/>
                </a:solidFill>
                <a:effectLst/>
              </a:rPr>
              <a:t>contract SOW).</a:t>
            </a:r>
          </a:p>
          <a:p>
            <a:pPr marL="0" marR="0" indent="0">
              <a:spcBef>
                <a:spcPts val="55"/>
              </a:spcBef>
              <a:spcAft>
                <a:spcPts val="0"/>
              </a:spcAft>
              <a:buNone/>
            </a:pPr>
            <a:endParaRPr lang="en-US" sz="1800" dirty="0">
              <a:solidFill>
                <a:srgbClr val="231F20"/>
              </a:solidFill>
            </a:endParaRPr>
          </a:p>
          <a:p>
            <a:pPr marL="0" marR="0" indent="0">
              <a:spcBef>
                <a:spcPts val="55"/>
              </a:spcBef>
              <a:spcAft>
                <a:spcPts val="0"/>
              </a:spcAft>
              <a:buNone/>
            </a:pPr>
            <a:r>
              <a:rPr lang="en-US" sz="1800" dirty="0">
                <a:solidFill>
                  <a:srgbClr val="231F20"/>
                </a:solidFill>
                <a:effectLst/>
              </a:rPr>
              <a:t>–</a:t>
            </a:r>
            <a:r>
              <a:rPr lang="en-US" sz="1800" spc="-15" dirty="0">
                <a:solidFill>
                  <a:srgbClr val="231F20"/>
                </a:solidFill>
                <a:effectLst/>
              </a:rPr>
              <a:t> </a:t>
            </a:r>
            <a:r>
              <a:rPr lang="en-US" sz="1800" u="sng" dirty="0">
                <a:solidFill>
                  <a:srgbClr val="231F20"/>
                </a:solidFill>
                <a:effectLst/>
                <a:uFill>
                  <a:solidFill>
                    <a:srgbClr val="231F20"/>
                  </a:solidFill>
                </a:uFill>
              </a:rPr>
              <a:t>ACTION</a:t>
            </a:r>
            <a:r>
              <a:rPr lang="en-US" sz="1800" dirty="0">
                <a:solidFill>
                  <a:srgbClr val="231F20"/>
                </a:solidFill>
                <a:effectLst/>
              </a:rPr>
              <a:t>:</a:t>
            </a:r>
            <a:r>
              <a:rPr lang="en-US" sz="1800" spc="-15" dirty="0">
                <a:solidFill>
                  <a:srgbClr val="231F20"/>
                </a:solidFill>
                <a:effectLst/>
              </a:rPr>
              <a:t> </a:t>
            </a:r>
            <a:r>
              <a:rPr lang="en-US" sz="1800" dirty="0">
                <a:solidFill>
                  <a:srgbClr val="231F20"/>
                </a:solidFill>
                <a:effectLst/>
              </a:rPr>
              <a:t>(ITS</a:t>
            </a:r>
            <a:r>
              <a:rPr lang="en-US" sz="1800" spc="-15" dirty="0">
                <a:solidFill>
                  <a:srgbClr val="231F20"/>
                </a:solidFill>
                <a:effectLst/>
              </a:rPr>
              <a:t> </a:t>
            </a:r>
            <a:r>
              <a:rPr lang="en-US" sz="1800" dirty="0">
                <a:solidFill>
                  <a:srgbClr val="231F20"/>
                </a:solidFill>
                <a:effectLst/>
              </a:rPr>
              <a:t>E-02920-003)</a:t>
            </a:r>
            <a:r>
              <a:rPr lang="en-US" sz="1800" spc="-15" dirty="0">
                <a:solidFill>
                  <a:srgbClr val="231F20"/>
                </a:solidFill>
                <a:effectLst/>
              </a:rPr>
              <a:t> </a:t>
            </a:r>
            <a:r>
              <a:rPr lang="en-US" sz="1800" dirty="0">
                <a:solidFill>
                  <a:srgbClr val="231F20"/>
                </a:solidFill>
                <a:effectLst/>
              </a:rPr>
              <a:t>Institute</a:t>
            </a:r>
            <a:r>
              <a:rPr lang="en-US" sz="1800" spc="-15" dirty="0">
                <a:solidFill>
                  <a:srgbClr val="231F20"/>
                </a:solidFill>
                <a:effectLst/>
              </a:rPr>
              <a:t> </a:t>
            </a:r>
            <a:r>
              <a:rPr lang="en-US" sz="1800" dirty="0">
                <a:solidFill>
                  <a:srgbClr val="231F20"/>
                </a:solidFill>
                <a:effectLst/>
              </a:rPr>
              <a:t>reviews</a:t>
            </a:r>
            <a:r>
              <a:rPr lang="en-US" sz="1800" spc="-15" dirty="0">
                <a:solidFill>
                  <a:srgbClr val="231F20"/>
                </a:solidFill>
                <a:effectLst/>
              </a:rPr>
              <a:t> </a:t>
            </a:r>
            <a:r>
              <a:rPr lang="en-US" sz="1800" dirty="0">
                <a:solidFill>
                  <a:srgbClr val="231F20"/>
                </a:solidFill>
                <a:effectLst/>
              </a:rPr>
              <a:t>by</a:t>
            </a:r>
            <a:r>
              <a:rPr lang="en-US" sz="1800" spc="-15" dirty="0">
                <a:solidFill>
                  <a:srgbClr val="231F20"/>
                </a:solidFill>
                <a:effectLst/>
              </a:rPr>
              <a:t> </a:t>
            </a:r>
            <a:r>
              <a:rPr lang="en-US" sz="1800" dirty="0">
                <a:solidFill>
                  <a:srgbClr val="231F20"/>
                </a:solidFill>
                <a:effectLst/>
              </a:rPr>
              <a:t>the</a:t>
            </a:r>
            <a:r>
              <a:rPr lang="en-US" sz="1800" spc="-10" dirty="0">
                <a:solidFill>
                  <a:srgbClr val="231F20"/>
                </a:solidFill>
                <a:effectLst/>
              </a:rPr>
              <a:t> </a:t>
            </a:r>
            <a:r>
              <a:rPr lang="en-US" sz="1800" dirty="0">
                <a:solidFill>
                  <a:srgbClr val="231F20"/>
                </a:solidFill>
                <a:effectLst/>
              </a:rPr>
              <a:t>Quality</a:t>
            </a:r>
            <a:r>
              <a:rPr lang="en-US" sz="1800" spc="-10" dirty="0">
                <a:solidFill>
                  <a:srgbClr val="231F20"/>
                </a:solidFill>
                <a:effectLst/>
              </a:rPr>
              <a:t> </a:t>
            </a:r>
            <a:r>
              <a:rPr lang="en-US" sz="1800" dirty="0">
                <a:solidFill>
                  <a:srgbClr val="231F20"/>
                </a:solidFill>
                <a:effectLst/>
              </a:rPr>
              <a:t>Assurance</a:t>
            </a:r>
            <a:r>
              <a:rPr lang="en-US" sz="1800" spc="-10" dirty="0">
                <a:solidFill>
                  <a:srgbClr val="231F20"/>
                </a:solidFill>
                <a:effectLst/>
              </a:rPr>
              <a:t> </a:t>
            </a:r>
            <a:r>
              <a:rPr lang="en-US" sz="1800" dirty="0">
                <a:solidFill>
                  <a:srgbClr val="231F20"/>
                </a:solidFill>
                <a:effectLst/>
              </a:rPr>
              <a:t>Engineer</a:t>
            </a:r>
            <a:r>
              <a:rPr lang="en-US" sz="1800" spc="-15" dirty="0">
                <a:solidFill>
                  <a:srgbClr val="231F20"/>
                </a:solidFill>
                <a:effectLst/>
              </a:rPr>
              <a:t> </a:t>
            </a:r>
            <a:r>
              <a:rPr lang="en-US" sz="1800" dirty="0">
                <a:solidFill>
                  <a:srgbClr val="231F20"/>
                </a:solidFill>
                <a:effectLst/>
              </a:rPr>
              <a:t>of</a:t>
            </a:r>
            <a:r>
              <a:rPr lang="en-US" sz="1800" spc="-10" dirty="0">
                <a:solidFill>
                  <a:srgbClr val="231F20"/>
                </a:solidFill>
                <a:effectLst/>
              </a:rPr>
              <a:t> </a:t>
            </a:r>
            <a:r>
              <a:rPr lang="en-US" sz="1800" dirty="0">
                <a:solidFill>
                  <a:srgbClr val="231F20"/>
                </a:solidFill>
                <a:effectLst/>
              </a:rPr>
              <a:t>the weekly</a:t>
            </a:r>
            <a:r>
              <a:rPr lang="en-US" sz="1800" spc="-10" dirty="0">
                <a:solidFill>
                  <a:srgbClr val="231F20"/>
                </a:solidFill>
                <a:effectLst/>
              </a:rPr>
              <a:t> </a:t>
            </a:r>
            <a:r>
              <a:rPr lang="en-US" sz="1800" dirty="0">
                <a:solidFill>
                  <a:srgbClr val="231F20"/>
                </a:solidFill>
                <a:effectLst/>
              </a:rPr>
              <a:t>excreta</a:t>
            </a:r>
            <a:r>
              <a:rPr lang="en-US" sz="1800" spc="-15" dirty="0">
                <a:solidFill>
                  <a:srgbClr val="231F20"/>
                </a:solidFill>
                <a:effectLst/>
              </a:rPr>
              <a:t> </a:t>
            </a:r>
            <a:r>
              <a:rPr lang="en-US" sz="1800" dirty="0">
                <a:solidFill>
                  <a:srgbClr val="231F20"/>
                </a:solidFill>
                <a:effectLst/>
              </a:rPr>
              <a:t>review report that includes the radiobioassay data received from GEL.</a:t>
            </a:r>
            <a:endParaRPr lang="en-US" sz="1800" dirty="0">
              <a:effectLst/>
            </a:endParaRPr>
          </a:p>
          <a:p>
            <a:endParaRPr lang="en-US" dirty="0"/>
          </a:p>
        </p:txBody>
      </p:sp>
    </p:spTree>
    <p:extLst>
      <p:ext uri="{BB962C8B-B14F-4D97-AF65-F5344CB8AC3E}">
        <p14:creationId xmlns:p14="http://schemas.microsoft.com/office/powerpoint/2010/main" val="433843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895600" y="457200"/>
            <a:ext cx="57912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fontAlgn="t"/>
            <a:r>
              <a:rPr lang="en-US" dirty="0">
                <a:latin typeface="Tahoma" pitchFamily="34" charset="0"/>
                <a:cs typeface="Tahoma" pitchFamily="34" charset="0"/>
              </a:rPr>
              <a:t>Assessment Reports</a:t>
            </a:r>
          </a:p>
        </p:txBody>
      </p:sp>
      <p:sp>
        <p:nvSpPr>
          <p:cNvPr id="10243" name="Rectangle 3"/>
          <p:cNvSpPr>
            <a:spLocks noGrp="1" noChangeArrowheads="1"/>
          </p:cNvSpPr>
          <p:nvPr>
            <p:ph idx="1"/>
          </p:nvPr>
        </p:nvSpPr>
        <p:spPr>
          <a:xfrm>
            <a:off x="381000" y="1600200"/>
            <a:ext cx="8610600" cy="4953000"/>
          </a:xfrm>
        </p:spPr>
        <p:txBody>
          <a:bodyPr/>
          <a:lstStyle/>
          <a:p>
            <a:r>
              <a:rPr lang="en-US" dirty="0">
                <a:latin typeface="Tahoma" pitchFamily="34" charset="0"/>
                <a:cs typeface="Tahoma" pitchFamily="34" charset="0"/>
              </a:rPr>
              <a:t>Assessment Findings, Categorization, and Corrective Actions</a:t>
            </a:r>
          </a:p>
          <a:p>
            <a:pPr lvl="1"/>
            <a:r>
              <a:rPr lang="en-US" sz="2000" dirty="0">
                <a:latin typeface="Tahoma" pitchFamily="34" charset="0"/>
                <a:cs typeface="Tahoma" pitchFamily="34" charset="0"/>
              </a:rPr>
              <a:t>Your Responsibility:</a:t>
            </a:r>
          </a:p>
          <a:p>
            <a:pPr lvl="2"/>
            <a:r>
              <a:rPr lang="en-US" sz="2000" dirty="0">
                <a:latin typeface="Tahoma" pitchFamily="34" charset="0"/>
                <a:cs typeface="Tahoma" pitchFamily="34" charset="0"/>
              </a:rPr>
              <a:t>Given a finding, categorize it as an observation, concern, or deficiency</a:t>
            </a:r>
          </a:p>
          <a:p>
            <a:pPr lvl="2"/>
            <a:r>
              <a:rPr lang="en-US" sz="2000" dirty="0">
                <a:latin typeface="Tahoma" pitchFamily="34" charset="0"/>
                <a:cs typeface="Tahoma" pitchFamily="34" charset="0"/>
              </a:rPr>
              <a:t>If a concern or deficiency, tie the finding to a requirement</a:t>
            </a:r>
          </a:p>
          <a:p>
            <a:pPr lvl="2"/>
            <a:r>
              <a:rPr lang="en-US" sz="2000" dirty="0">
                <a:latin typeface="Tahoma" pitchFamily="34" charset="0"/>
                <a:cs typeface="Tahoma" pitchFamily="34" charset="0"/>
              </a:rPr>
              <a:t>“Should”, “recommend”, “suggest” or other words that imply assessor’s opinions tend to be observations</a:t>
            </a:r>
          </a:p>
          <a:p>
            <a:pPr lvl="2"/>
            <a:r>
              <a:rPr lang="en-US" sz="2000" dirty="0">
                <a:latin typeface="Tahoma" pitchFamily="34" charset="0"/>
                <a:cs typeface="Tahoma" pitchFamily="34" charset="0"/>
              </a:rPr>
              <a:t>Determine if site corrective action plan/response is adequate to close the finding</a:t>
            </a:r>
          </a:p>
          <a:p>
            <a:pPr lvl="2"/>
            <a:endParaRPr lang="en-US" sz="2000" dirty="0">
              <a:latin typeface="Tahoma" pitchFamily="34" charset="0"/>
              <a:cs typeface="Tahoma" pitchFamily="34" charset="0"/>
            </a:endParaRPr>
          </a:p>
          <a:p>
            <a:pPr lvl="1"/>
            <a:r>
              <a:rPr lang="en-US" sz="2000" dirty="0">
                <a:latin typeface="Tahoma" pitchFamily="34" charset="0"/>
                <a:cs typeface="Tahoma" pitchFamily="34" charset="0"/>
              </a:rPr>
              <a:t>What would you look for during the following site assessment?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A7F30-EF7F-2CC4-A984-EBF0F1A6BC92}"/>
              </a:ext>
            </a:extLst>
          </p:cNvPr>
          <p:cNvSpPr>
            <a:spLocks noGrp="1"/>
          </p:cNvSpPr>
          <p:nvPr>
            <p:ph type="title"/>
          </p:nvPr>
        </p:nvSpPr>
        <p:spPr/>
        <p:txBody>
          <a:bodyPr/>
          <a:lstStyle/>
          <a:p>
            <a:r>
              <a:rPr lang="en-US" dirty="0">
                <a:latin typeface="Tahoma" pitchFamily="34" charset="0"/>
                <a:cs typeface="Tahoma" pitchFamily="34" charset="0"/>
              </a:rPr>
              <a:t>Corrective Action Review</a:t>
            </a:r>
          </a:p>
        </p:txBody>
      </p:sp>
      <p:sp>
        <p:nvSpPr>
          <p:cNvPr id="3" name="Content Placeholder 2">
            <a:extLst>
              <a:ext uri="{FF2B5EF4-FFF2-40B4-BE49-F238E27FC236}">
                <a16:creationId xmlns:a16="http://schemas.microsoft.com/office/drawing/2014/main" id="{C90F5A05-AD1A-1801-94F8-52629F021228}"/>
              </a:ext>
            </a:extLst>
          </p:cNvPr>
          <p:cNvSpPr>
            <a:spLocks noGrp="1"/>
          </p:cNvSpPr>
          <p:nvPr>
            <p:ph idx="1"/>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STM sends CAP to assessors</a:t>
            </a:r>
          </a:p>
          <a:p>
            <a:pPr lvl="1"/>
            <a:r>
              <a:rPr lang="en-US" sz="2000" dirty="0">
                <a:latin typeface="Tahoma" panose="020B0604030504040204" pitchFamily="34" charset="0"/>
                <a:ea typeface="Tahoma" panose="020B0604030504040204" pitchFamily="34" charset="0"/>
                <a:cs typeface="Tahoma" panose="020B0604030504040204" pitchFamily="34" charset="0"/>
              </a:rPr>
              <a:t>Brief review</a:t>
            </a:r>
          </a:p>
          <a:p>
            <a:pPr lvl="1"/>
            <a:r>
              <a:rPr lang="en-US" sz="2000" dirty="0">
                <a:latin typeface="Tahoma" panose="020B0604030504040204" pitchFamily="34" charset="0"/>
                <a:ea typeface="Tahoma" panose="020B0604030504040204" pitchFamily="34" charset="0"/>
                <a:cs typeface="Tahoma" panose="020B0604030504040204" pitchFamily="34" charset="0"/>
              </a:rPr>
              <a:t>Big picture – did they address the issue you identified or saw?</a:t>
            </a:r>
          </a:p>
          <a:p>
            <a:pPr lvl="1"/>
            <a:r>
              <a:rPr lang="en-US" sz="2000" dirty="0">
                <a:latin typeface="Tahoma" panose="020B0604030504040204" pitchFamily="34" charset="0"/>
                <a:ea typeface="Tahoma" panose="020B0604030504040204" pitchFamily="34" charset="0"/>
                <a:cs typeface="Tahoma" panose="020B0604030504040204" pitchFamily="34" charset="0"/>
              </a:rPr>
              <a:t>If they carry out the CA, will it fix the problem?</a:t>
            </a:r>
          </a:p>
          <a:p>
            <a:pPr lvl="1"/>
            <a:r>
              <a:rPr lang="en-US" sz="2000" dirty="0">
                <a:latin typeface="Tahoma" panose="020B0604030504040204" pitchFamily="34" charset="0"/>
                <a:ea typeface="Tahoma" panose="020B0604030504040204" pitchFamily="34" charset="0"/>
                <a:cs typeface="Tahoma" panose="020B0604030504040204" pitchFamily="34" charset="0"/>
              </a:rPr>
              <a:t>Not a rock-bringing exercise</a:t>
            </a:r>
          </a:p>
          <a:p>
            <a:pPr lvl="1"/>
            <a:r>
              <a:rPr lang="en-US" sz="2000" dirty="0">
                <a:latin typeface="Tahoma" panose="020B0604030504040204" pitchFamily="34" charset="0"/>
                <a:ea typeface="Tahoma" panose="020B0604030504040204" pitchFamily="34" charset="0"/>
                <a:cs typeface="Tahoma" panose="020B0604030504040204" pitchFamily="34" charset="0"/>
              </a:rPr>
              <a:t>Follow up will be assessed by subsequent assessors (or monitoring visit)</a:t>
            </a:r>
          </a:p>
        </p:txBody>
      </p:sp>
    </p:spTree>
    <p:extLst>
      <p:ext uri="{BB962C8B-B14F-4D97-AF65-F5344CB8AC3E}">
        <p14:creationId xmlns:p14="http://schemas.microsoft.com/office/powerpoint/2010/main" val="1718105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ED57D-F2D4-AB46-6538-959EA4C2193D}"/>
              </a:ext>
            </a:extLst>
          </p:cNvPr>
          <p:cNvSpPr>
            <a:spLocks noGrp="1"/>
          </p:cNvSpPr>
          <p:nvPr>
            <p:ph type="title"/>
          </p:nvPr>
        </p:nvSpPr>
        <p:spPr/>
        <p:txBody>
          <a:bodyPr/>
          <a:lstStyle/>
          <a:p>
            <a:r>
              <a:rPr lang="en-US" dirty="0">
                <a:latin typeface="Tahoma" pitchFamily="34" charset="0"/>
                <a:cs typeface="Tahoma" pitchFamily="34" charset="0"/>
              </a:rPr>
              <a:t>DOELAP Findings Database</a:t>
            </a:r>
          </a:p>
        </p:txBody>
      </p:sp>
      <p:sp>
        <p:nvSpPr>
          <p:cNvPr id="5" name="Footer Placeholder 4">
            <a:extLst>
              <a:ext uri="{FF2B5EF4-FFF2-40B4-BE49-F238E27FC236}">
                <a16:creationId xmlns:a16="http://schemas.microsoft.com/office/drawing/2014/main" id="{F2AB1F0E-152E-FB68-D760-057A412F8352}"/>
              </a:ext>
            </a:extLst>
          </p:cNvPr>
          <p:cNvSpPr>
            <a:spLocks noGrp="1"/>
          </p:cNvSpPr>
          <p:nvPr>
            <p:ph type="ftr" sz="quarter" idx="11"/>
          </p:nvPr>
        </p:nvSpPr>
        <p:spPr/>
        <p:txBody>
          <a:bodyPr/>
          <a:lstStyle/>
          <a:p>
            <a:r>
              <a:rPr lang="en-US"/>
              <a:t>DOELAP Assessor Training</a:t>
            </a:r>
            <a:endParaRPr lang="en-US" dirty="0"/>
          </a:p>
        </p:txBody>
      </p:sp>
      <p:graphicFrame>
        <p:nvGraphicFramePr>
          <p:cNvPr id="3" name="barChart">
            <a:extLst>
              <a:ext uri="{FF2B5EF4-FFF2-40B4-BE49-F238E27FC236}">
                <a16:creationId xmlns:a16="http://schemas.microsoft.com/office/drawing/2014/main" id="{00000000-0008-0000-0000-000002000000}"/>
              </a:ext>
            </a:extLst>
          </p:cNvPr>
          <p:cNvGraphicFramePr>
            <a:graphicFrameLocks/>
          </p:cNvGraphicFramePr>
          <p:nvPr/>
        </p:nvGraphicFramePr>
        <p:xfrm>
          <a:off x="533400" y="1724025"/>
          <a:ext cx="8001000" cy="42957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66605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CA616-7832-9D89-B4D9-2C509507751A}"/>
              </a:ext>
            </a:extLst>
          </p:cNvPr>
          <p:cNvSpPr>
            <a:spLocks noGrp="1"/>
          </p:cNvSpPr>
          <p:nvPr>
            <p:ph type="title"/>
          </p:nvPr>
        </p:nvSpPr>
        <p:spPr/>
        <p:txBody>
          <a:bodyPr/>
          <a:lstStyle/>
          <a:p>
            <a:r>
              <a:rPr lang="en-US" dirty="0">
                <a:latin typeface="Tahoma" pitchFamily="34" charset="0"/>
                <a:cs typeface="Tahoma" pitchFamily="34" charset="0"/>
              </a:rPr>
              <a:t>Example Finding #1</a:t>
            </a:r>
          </a:p>
        </p:txBody>
      </p:sp>
      <p:sp>
        <p:nvSpPr>
          <p:cNvPr id="3" name="Content Placeholder 2">
            <a:extLst>
              <a:ext uri="{FF2B5EF4-FFF2-40B4-BE49-F238E27FC236}">
                <a16:creationId xmlns:a16="http://schemas.microsoft.com/office/drawing/2014/main" id="{C2F19578-9333-3253-EB50-633D9AA82FE2}"/>
              </a:ext>
            </a:extLst>
          </p:cNvPr>
          <p:cNvSpPr>
            <a:spLocks noGrp="1"/>
          </p:cNvSpPr>
          <p:nvPr>
            <p:ph idx="1"/>
          </p:nvPr>
        </p:nvSpPr>
        <p:spPr/>
        <p:txBody>
          <a:bodyPr/>
          <a:lstStyle/>
          <a:p>
            <a:r>
              <a:rPr lang="en-US" dirty="0">
                <a:solidFill>
                  <a:srgbClr val="1F1D23"/>
                </a:solidFill>
                <a:latin typeface="Tahoma" panose="020B0604030504040204" pitchFamily="34" charset="0"/>
                <a:ea typeface="Tahoma" panose="020B0604030504040204" pitchFamily="34" charset="0"/>
                <a:cs typeface="Tahoma" panose="020B0604030504040204" pitchFamily="34" charset="0"/>
              </a:rPr>
              <a:t>All of the procedures provided to the assessment team were currently up-to-date and reviewed. However, several procedures were discovered to have been reissued after exceeding the three-year review cycle timeframe as stated within the requirements of the Quality Assurance Plan. This appears to be a recurring issue. A concern on the 2017 onsite assessment found that eight procedures were not updated within the previously stated two-year review cycle timeframe. This concern was considered closed in 2021 during the “Quality Review for Programs in Good Standing” with the procedures being revised and officially reissued. However, these previously implemented corrective actions do not seem to have been effective in resolving this issue and do not adhere to the criteria in 4.4(b). </a:t>
            </a:r>
          </a:p>
          <a:p>
            <a:r>
              <a:rPr lang="en-US" dirty="0">
                <a:solidFill>
                  <a:srgbClr val="1F1D23"/>
                </a:solidFill>
                <a:latin typeface="Tahoma" panose="020B0604030504040204" pitchFamily="34" charset="0"/>
                <a:ea typeface="Tahoma" panose="020B0604030504040204" pitchFamily="34" charset="0"/>
                <a:cs typeface="Tahoma" panose="020B0604030504040204" pitchFamily="34" charset="0"/>
              </a:rPr>
              <a:t>Concern</a:t>
            </a:r>
          </a:p>
          <a:p>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60659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CA616-7832-9D89-B4D9-2C509507751A}"/>
              </a:ext>
            </a:extLst>
          </p:cNvPr>
          <p:cNvSpPr>
            <a:spLocks noGrp="1"/>
          </p:cNvSpPr>
          <p:nvPr>
            <p:ph type="title"/>
          </p:nvPr>
        </p:nvSpPr>
        <p:spPr/>
        <p:txBody>
          <a:bodyPr/>
          <a:lstStyle/>
          <a:p>
            <a:r>
              <a:rPr lang="en-US" dirty="0">
                <a:latin typeface="Tahoma" pitchFamily="34" charset="0"/>
                <a:cs typeface="Tahoma" pitchFamily="34" charset="0"/>
              </a:rPr>
              <a:t>Example Finding #1</a:t>
            </a:r>
          </a:p>
        </p:txBody>
      </p:sp>
      <p:sp>
        <p:nvSpPr>
          <p:cNvPr id="3" name="Content Placeholder 2">
            <a:extLst>
              <a:ext uri="{FF2B5EF4-FFF2-40B4-BE49-F238E27FC236}">
                <a16:creationId xmlns:a16="http://schemas.microsoft.com/office/drawing/2014/main" id="{C2F19578-9333-3253-EB50-633D9AA82FE2}"/>
              </a:ext>
            </a:extLst>
          </p:cNvPr>
          <p:cNvSpPr>
            <a:spLocks noGrp="1"/>
          </p:cNvSpPr>
          <p:nvPr>
            <p:ph idx="1"/>
          </p:nvPr>
        </p:nvSpPr>
        <p:spPr/>
        <p:txBody>
          <a:bodyPr/>
          <a:lstStyle/>
          <a:p>
            <a:pPr marL="0" marR="0">
              <a:lnSpc>
                <a:spcPct val="107000"/>
              </a:lnSpc>
              <a:spcBef>
                <a:spcPts val="0"/>
              </a:spcBef>
              <a:spcAft>
                <a:spcPts val="80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Proposed Corrective Action C1a (CA-099659.01.01) </a:t>
            </a:r>
          </a:p>
          <a:p>
            <a:pPr marL="0" marR="0" indent="0">
              <a:lnSpc>
                <a:spcPct val="107000"/>
              </a:lnSpc>
              <a:spcBef>
                <a:spcPts val="0"/>
              </a:spcBef>
              <a:spcAft>
                <a:spcPts val="800"/>
              </a:spcAft>
              <a:buNone/>
            </a:pPr>
            <a:r>
              <a:rPr lang="en-US" sz="1400" kern="100" dirty="0">
                <a:effectLst/>
                <a:latin typeface="Tahoma" panose="020B0604030504040204" pitchFamily="34" charset="0"/>
                <a:ea typeface="Tahoma" panose="020B0604030504040204" pitchFamily="34" charset="0"/>
                <a:cs typeface="Tahoma" panose="020B0604030504040204" pitchFamily="34" charset="0"/>
              </a:rPr>
              <a:t>Analytical Services and Instrumentation (AS&amp;I) and Technical Services Department (TSD) Management have agreed to provide additional administrative support to assist with the performance and coordination of the procedure review and revision process. Assistance may include:</a:t>
            </a:r>
          </a:p>
          <a:p>
            <a:pPr marL="0" marR="0" indent="0">
              <a:lnSpc>
                <a:spcPct val="107000"/>
              </a:lnSpc>
              <a:spcBef>
                <a:spcPts val="0"/>
              </a:spcBef>
              <a:spcAft>
                <a:spcPts val="800"/>
              </a:spcAft>
              <a:buNone/>
            </a:pPr>
            <a:r>
              <a:rPr lang="en-US" sz="1400" kern="100" dirty="0">
                <a:effectLst/>
                <a:latin typeface="Tahoma" panose="020B0604030504040204" pitchFamily="34" charset="0"/>
                <a:ea typeface="Tahoma" panose="020B0604030504040204" pitchFamily="34" charset="0"/>
                <a:cs typeface="Tahoma" panose="020B0604030504040204" pitchFamily="34" charset="0"/>
              </a:rPr>
              <a:t>•Maintaining a procedure tracking index/log and procedure revision schedule.</a:t>
            </a:r>
          </a:p>
          <a:p>
            <a:pPr marL="0" marR="0" indent="0">
              <a:lnSpc>
                <a:spcPct val="107000"/>
              </a:lnSpc>
              <a:spcBef>
                <a:spcPts val="0"/>
              </a:spcBef>
              <a:spcAft>
                <a:spcPts val="800"/>
              </a:spcAft>
              <a:buNone/>
            </a:pPr>
            <a:r>
              <a:rPr lang="en-US" sz="1400" kern="100" dirty="0">
                <a:effectLst/>
                <a:latin typeface="Tahoma" panose="020B0604030504040204" pitchFamily="34" charset="0"/>
                <a:ea typeface="Tahoma" panose="020B0604030504040204" pitchFamily="34" charset="0"/>
                <a:cs typeface="Tahoma" panose="020B0604030504040204" pitchFamily="34" charset="0"/>
              </a:rPr>
              <a:t>•Providing review and revision notifications to AS&amp;I personnel and management.</a:t>
            </a:r>
          </a:p>
          <a:p>
            <a:pPr marL="0" marR="0" indent="0">
              <a:lnSpc>
                <a:spcPct val="107000"/>
              </a:lnSpc>
              <a:spcBef>
                <a:spcPts val="0"/>
              </a:spcBef>
              <a:spcAft>
                <a:spcPts val="800"/>
              </a:spcAft>
              <a:buNone/>
            </a:pPr>
            <a:r>
              <a:rPr lang="en-US" sz="1400" kern="100" dirty="0">
                <a:effectLst/>
                <a:latin typeface="Tahoma" panose="020B0604030504040204" pitchFamily="34" charset="0"/>
                <a:ea typeface="Tahoma" panose="020B0604030504040204" pitchFamily="34" charset="0"/>
                <a:cs typeface="Tahoma" panose="020B0604030504040204" pitchFamily="34" charset="0"/>
              </a:rPr>
              <a:t>•Ensuring the final procedures are properly formatted and updated with information provided by technical staff.</a:t>
            </a:r>
          </a:p>
          <a:p>
            <a:pPr marL="0" marR="0" indent="0">
              <a:lnSpc>
                <a:spcPct val="107000"/>
              </a:lnSpc>
              <a:spcBef>
                <a:spcPts val="0"/>
              </a:spcBef>
              <a:spcAft>
                <a:spcPts val="800"/>
              </a:spcAft>
              <a:buNone/>
            </a:pPr>
            <a:r>
              <a:rPr lang="en-US" sz="1400" kern="100" dirty="0">
                <a:effectLst/>
                <a:latin typeface="Tahoma" panose="020B0604030504040204" pitchFamily="34" charset="0"/>
                <a:ea typeface="Tahoma" panose="020B0604030504040204" pitchFamily="34" charset="0"/>
                <a:cs typeface="Tahoma" panose="020B0604030504040204" pitchFamily="34" charset="0"/>
              </a:rPr>
              <a:t>•Obtaining the appropriate procedure signatures.</a:t>
            </a:r>
          </a:p>
          <a:p>
            <a:pPr marL="0" marR="0" indent="0">
              <a:lnSpc>
                <a:spcPct val="107000"/>
              </a:lnSpc>
              <a:spcBef>
                <a:spcPts val="0"/>
              </a:spcBef>
              <a:spcAft>
                <a:spcPts val="800"/>
              </a:spcAft>
              <a:buNone/>
            </a:pPr>
            <a:r>
              <a:rPr lang="en-US" sz="1400" kern="100" dirty="0">
                <a:effectLst/>
                <a:latin typeface="Tahoma" panose="020B0604030504040204" pitchFamily="34" charset="0"/>
                <a:ea typeface="Tahoma" panose="020B0604030504040204" pitchFamily="34" charset="0"/>
                <a:cs typeface="Tahoma" panose="020B0604030504040204" pitchFamily="34" charset="0"/>
              </a:rPr>
              <a:t>•Electronically distributing, posting, and controlling the documents for user access.</a:t>
            </a:r>
            <a:endParaRPr lang="en-US" sz="1400" kern="100" dirty="0">
              <a:latin typeface="Tahoma" panose="020B0604030504040204" pitchFamily="34" charset="0"/>
              <a:ea typeface="Tahoma" panose="020B0604030504040204" pitchFamily="34" charset="0"/>
              <a:cs typeface="Tahoma" panose="020B0604030504040204" pitchFamily="34" charset="0"/>
            </a:endParaRPr>
          </a:p>
          <a:p>
            <a:pPr marL="0" marR="0">
              <a:lnSpc>
                <a:spcPct val="107000"/>
              </a:lnSpc>
              <a:spcBef>
                <a:spcPts val="0"/>
              </a:spcBef>
              <a:spcAft>
                <a:spcPts val="800"/>
              </a:spcAft>
            </a:pPr>
            <a:r>
              <a:rPr lang="en-US" sz="1400" kern="100" dirty="0">
                <a:effectLst/>
                <a:latin typeface="Tahoma" panose="020B0604030504040204" pitchFamily="34" charset="0"/>
                <a:ea typeface="Tahoma" panose="020B0604030504040204" pitchFamily="34" charset="0"/>
                <a:cs typeface="Tahoma" panose="020B0604030504040204" pitchFamily="34" charset="0"/>
              </a:rPr>
              <a:t>Proposed Corrective Action C1b (CA-099659.01.02) </a:t>
            </a:r>
          </a:p>
          <a:p>
            <a:pPr marL="0" marR="0" indent="0">
              <a:lnSpc>
                <a:spcPct val="107000"/>
              </a:lnSpc>
              <a:spcBef>
                <a:spcPts val="0"/>
              </a:spcBef>
              <a:spcAft>
                <a:spcPts val="800"/>
              </a:spcAft>
              <a:buNone/>
            </a:pPr>
            <a:r>
              <a:rPr lang="en-US" sz="1400" kern="100" dirty="0">
                <a:effectLst/>
                <a:latin typeface="Tahoma" panose="020B0604030504040204" pitchFamily="34" charset="0"/>
                <a:ea typeface="Tahoma" panose="020B0604030504040204" pitchFamily="34" charset="0"/>
                <a:cs typeface="Tahoma" panose="020B0604030504040204" pitchFamily="34" charset="0"/>
              </a:rPr>
              <a:t>Procedure review dates may be adjusted to reduce the need to review and reissue multiple procedures at the same time. However, the review reissue dates shall not be extended past the review cycle timeframe as specified in the Radioanalytical Laboratories Quality Assurance Plan (i.e., the procedure reissue date may not be extended past 3 years from the current issue date). </a:t>
            </a:r>
          </a:p>
          <a:p>
            <a:pPr marL="0" marR="0" indent="0">
              <a:lnSpc>
                <a:spcPct val="107000"/>
              </a:lnSpc>
              <a:spcBef>
                <a:spcPts val="0"/>
              </a:spcBef>
              <a:spcAft>
                <a:spcPts val="800"/>
              </a:spcAft>
              <a:buNone/>
            </a:pPr>
            <a:r>
              <a:rPr lang="en-US" sz="1400" kern="100" dirty="0">
                <a:effectLst/>
                <a:latin typeface="Tahoma" panose="020B0604030504040204" pitchFamily="34" charset="0"/>
                <a:ea typeface="Tahoma" panose="020B0604030504040204" pitchFamily="34" charset="0"/>
                <a:cs typeface="Tahoma" panose="020B0604030504040204" pitchFamily="34" charset="0"/>
              </a:rPr>
              <a:t>Proposed Completion Date: 7/1/2024</a:t>
            </a:r>
          </a:p>
          <a:p>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effectLst/>
              <a:latin typeface="Times New Roman" panose="02020603050405020304" pitchFamily="18" charset="0"/>
              <a:ea typeface="Times New Roman" panose="02020603050405020304" pitchFamily="18" charset="0"/>
            </a:endParaRPr>
          </a:p>
          <a:p>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73150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CA616-7832-9D89-B4D9-2C509507751A}"/>
              </a:ext>
            </a:extLst>
          </p:cNvPr>
          <p:cNvSpPr>
            <a:spLocks noGrp="1"/>
          </p:cNvSpPr>
          <p:nvPr>
            <p:ph type="title"/>
          </p:nvPr>
        </p:nvSpPr>
        <p:spPr/>
        <p:txBody>
          <a:bodyPr/>
          <a:lstStyle/>
          <a:p>
            <a:r>
              <a:rPr lang="en-US" dirty="0">
                <a:latin typeface="Tahoma" pitchFamily="34" charset="0"/>
                <a:cs typeface="Tahoma" pitchFamily="34" charset="0"/>
              </a:rPr>
              <a:t>Example Finding #2</a:t>
            </a:r>
          </a:p>
        </p:txBody>
      </p:sp>
      <p:sp>
        <p:nvSpPr>
          <p:cNvPr id="3" name="Content Placeholder 2">
            <a:extLst>
              <a:ext uri="{FF2B5EF4-FFF2-40B4-BE49-F238E27FC236}">
                <a16:creationId xmlns:a16="http://schemas.microsoft.com/office/drawing/2014/main" id="{C2F19578-9333-3253-EB50-633D9AA82FE2}"/>
              </a:ext>
            </a:extLst>
          </p:cNvPr>
          <p:cNvSpPr>
            <a:spLocks noGrp="1"/>
          </p:cNvSpPr>
          <p:nvPr>
            <p:ph idx="1"/>
          </p:nvPr>
        </p:nvSpPr>
        <p:spPr/>
        <p:txBody>
          <a:bodyPr/>
          <a:lstStyle/>
          <a:p>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Between</a:t>
            </a:r>
            <a:r>
              <a:rPr lang="en-US" spc="-3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April</a:t>
            </a:r>
            <a:r>
              <a:rPr lang="en-US" spc="-2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1,</a:t>
            </a:r>
            <a:r>
              <a:rPr lang="en-US" spc="-8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2020,</a:t>
            </a:r>
            <a:r>
              <a:rPr lang="en-US" spc="-4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through</a:t>
            </a:r>
            <a:r>
              <a:rPr lang="en-US" spc="-4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March</a:t>
            </a:r>
            <a:r>
              <a:rPr lang="en-US" spc="-5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31,</a:t>
            </a:r>
            <a:r>
              <a:rPr lang="en-US" spc="-6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2021,</a:t>
            </a:r>
            <a:r>
              <a:rPr lang="en-US" spc="-4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there</a:t>
            </a:r>
            <a:r>
              <a:rPr lang="en-US" spc="-6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were</a:t>
            </a:r>
            <a:r>
              <a:rPr lang="en-US" spc="-6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four</a:t>
            </a:r>
            <a:r>
              <a:rPr lang="en-US" spc="-6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incidents</a:t>
            </a:r>
            <a:r>
              <a:rPr lang="en-US" spc="-3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involving at least 13 QC samples and 45 worker samples that were reported as failed analyses due to problems during</a:t>
            </a:r>
            <a:r>
              <a:rPr lang="en-US" spc="-1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the</a:t>
            </a:r>
            <a:r>
              <a:rPr lang="en-US" spc="-4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filtering</a:t>
            </a:r>
            <a:r>
              <a:rPr lang="en-US" spc="-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process. However, no</a:t>
            </a:r>
            <a:r>
              <a:rPr lang="en-US" spc="-2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corrective action request</a:t>
            </a:r>
            <a:r>
              <a:rPr lang="en-US" spc="-1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and report (CARR) or</a:t>
            </a:r>
            <a:r>
              <a:rPr lang="en-US" spc="-8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an</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internal</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nonconformance</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report</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were</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opened</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to</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investigate</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and</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prevent</a:t>
            </a:r>
            <a:r>
              <a:rPr lang="en-US" spc="-8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a</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recurrence.</a:t>
            </a:r>
            <a:r>
              <a:rPr lang="en-US" spc="-5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In</a:t>
            </a:r>
            <a:r>
              <a:rPr lang="en-US" spc="-8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June 2021,</a:t>
            </a:r>
            <a:r>
              <a:rPr lang="en-US" spc="-8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another</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filtering</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problem</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resulting</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in</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sample</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failures</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was</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finally</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investigated</a:t>
            </a:r>
            <a:r>
              <a:rPr lang="en-US" spc="-8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and</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corrective actions</a:t>
            </a:r>
            <a:r>
              <a:rPr lang="en-US" spc="-8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implemented.</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Section</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E</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in</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GEL's</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Quality</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Assurance</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Plan</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(GL-QS-B-001,</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rev</a:t>
            </a:r>
            <a:r>
              <a:rPr lang="en-US" spc="-8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36)</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requires the</a:t>
            </a:r>
            <a:r>
              <a:rPr lang="en-US" spc="-8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completion</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of</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an</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internal</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nonconformance</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report</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when</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laboratory</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control</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samples</a:t>
            </a:r>
            <a:r>
              <a:rPr lang="en-US" spc="-8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do</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not</a:t>
            </a:r>
            <a:r>
              <a:rPr lang="en-US" spc="-7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meet acceptance criteria specified in</a:t>
            </a:r>
            <a:r>
              <a:rPr lang="en-US" spc="-4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the</a:t>
            </a:r>
            <a:r>
              <a:rPr lang="en-US" spc="-1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applicable analytical SOP.</a:t>
            </a:r>
            <a:r>
              <a:rPr lang="en-US" spc="-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DOE-STD-1112-2019</a:t>
            </a:r>
            <a:r>
              <a:rPr lang="en-US" spc="-25"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4.6</a:t>
            </a:r>
            <a:r>
              <a:rPr lang="en-US" spc="-10" dirty="0">
                <a:solidFill>
                  <a:srgbClr val="1F1D23"/>
                </a:solidFill>
                <a:effectLst/>
                <a:latin typeface="Tahoma" panose="020B0604030504040204" pitchFamily="34" charset="0"/>
                <a:ea typeface="Tahoma" panose="020B0604030504040204" pitchFamily="34" charset="0"/>
                <a:cs typeface="Tahoma" panose="020B0604030504040204" pitchFamily="34" charset="0"/>
              </a:rPr>
              <a:t> </a:t>
            </a:r>
            <a:r>
              <a:rPr lang="en-US" dirty="0">
                <a:solidFill>
                  <a:srgbClr val="1F1D23"/>
                </a:solidFill>
                <a:effectLst/>
                <a:latin typeface="Tahoma" panose="020B0604030504040204" pitchFamily="34" charset="0"/>
                <a:ea typeface="Tahoma" panose="020B0604030504040204" pitchFamily="34" charset="0"/>
                <a:cs typeface="Tahoma" panose="020B0604030504040204" pitchFamily="34" charset="0"/>
              </a:rPr>
              <a:t>(b).</a:t>
            </a:r>
          </a:p>
          <a:p>
            <a:r>
              <a:rPr lang="en-US" dirty="0">
                <a:solidFill>
                  <a:srgbClr val="1F1D23"/>
                </a:solidFill>
                <a:latin typeface="Tahoma" panose="020B0604030504040204" pitchFamily="34" charset="0"/>
                <a:ea typeface="Tahoma" panose="020B0604030504040204" pitchFamily="34" charset="0"/>
                <a:cs typeface="Tahoma" panose="020B0604030504040204" pitchFamily="34" charset="0"/>
              </a:rPr>
              <a:t>Concern</a:t>
            </a:r>
          </a:p>
          <a:p>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5243051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CA616-7832-9D89-B4D9-2C509507751A}"/>
              </a:ext>
            </a:extLst>
          </p:cNvPr>
          <p:cNvSpPr>
            <a:spLocks noGrp="1"/>
          </p:cNvSpPr>
          <p:nvPr>
            <p:ph type="title"/>
          </p:nvPr>
        </p:nvSpPr>
        <p:spPr/>
        <p:txBody>
          <a:bodyPr/>
          <a:lstStyle/>
          <a:p>
            <a:r>
              <a:rPr lang="en-US" dirty="0">
                <a:latin typeface="Tahoma" pitchFamily="34" charset="0"/>
                <a:cs typeface="Tahoma" pitchFamily="34" charset="0"/>
              </a:rPr>
              <a:t>Example Finding #2</a:t>
            </a:r>
          </a:p>
        </p:txBody>
      </p:sp>
      <p:sp>
        <p:nvSpPr>
          <p:cNvPr id="3" name="Content Placeholder 2">
            <a:extLst>
              <a:ext uri="{FF2B5EF4-FFF2-40B4-BE49-F238E27FC236}">
                <a16:creationId xmlns:a16="http://schemas.microsoft.com/office/drawing/2014/main" id="{C2F19578-9333-3253-EB50-633D9AA82FE2}"/>
              </a:ext>
            </a:extLst>
          </p:cNvPr>
          <p:cNvSpPr>
            <a:spLocks noGrp="1"/>
          </p:cNvSpPr>
          <p:nvPr>
            <p:ph idx="1"/>
          </p:nvPr>
        </p:nvSpPr>
        <p:spPr/>
        <p:txBody>
          <a:bodyPr/>
          <a:lstStyle/>
          <a:p>
            <a:r>
              <a:rPr lang="en-US" sz="1800" dirty="0">
                <a:solidFill>
                  <a:srgbClr val="1F1D23"/>
                </a:solidFill>
                <a:effectLst/>
                <a:latin typeface="Tahoma" panose="020B0604030504040204" pitchFamily="34" charset="0"/>
                <a:ea typeface="Tahoma" panose="020B0604030504040204" pitchFamily="34" charset="0"/>
                <a:cs typeface="Tahoma" panose="020B0604030504040204" pitchFamily="34" charset="0"/>
              </a:rPr>
              <a:t>Response: </a:t>
            </a:r>
            <a:r>
              <a:rPr lang="en-US" sz="1800" kern="100" dirty="0">
                <a:effectLst/>
                <a:latin typeface="Tahoma" panose="020B0604030504040204" pitchFamily="34" charset="0"/>
                <a:ea typeface="Tahoma" panose="020B0604030504040204" pitchFamily="34" charset="0"/>
                <a:cs typeface="Tahoma" panose="020B0604030504040204" pitchFamily="34" charset="0"/>
              </a:rPr>
              <a:t>This concern is addressing data sent over a full year period and indicates that a trend was not addressed by a CARR. Failed analyses are addressed in the quarterly and annual reports provided to DOE clients. The review of the quarterly and annual reports would be the best time to identify  repeat issues that should be addressed with CARRs.</a:t>
            </a:r>
          </a:p>
          <a:p>
            <a:r>
              <a:rPr lang="en-US" sz="1800" kern="100" dirty="0">
                <a:latin typeface="Tahoma" panose="020B0604030504040204" pitchFamily="34" charset="0"/>
                <a:ea typeface="Tahoma" panose="020B0604030504040204" pitchFamily="34" charset="0"/>
                <a:cs typeface="Tahoma" panose="020B0604030504040204" pitchFamily="34" charset="0"/>
              </a:rPr>
              <a:t>Proposed Actions #1: </a:t>
            </a:r>
            <a:r>
              <a:rPr lang="en-US" sz="1800" kern="100" dirty="0">
                <a:effectLst/>
                <a:latin typeface="Tahoma" panose="020B0604030504040204" pitchFamily="34" charset="0"/>
                <a:ea typeface="Tahoma" panose="020B0604030504040204" pitchFamily="34" charset="0"/>
                <a:cs typeface="Tahoma" panose="020B0604030504040204" pitchFamily="34" charset="0"/>
              </a:rPr>
              <a:t>A Quality review of the quarterly/annual reports will be added so that trends could be identified at that time since individual emails of failed analyses events do not indicate trends.</a:t>
            </a:r>
          </a:p>
          <a:p>
            <a:r>
              <a:rPr lang="en-US" sz="1800" kern="100" dirty="0">
                <a:latin typeface="Tahoma" panose="020B0604030504040204" pitchFamily="34" charset="0"/>
                <a:ea typeface="Tahoma" panose="020B0604030504040204" pitchFamily="34" charset="0"/>
                <a:cs typeface="Tahoma" panose="020B0604030504040204" pitchFamily="34" charset="0"/>
              </a:rPr>
              <a:t> Proposed Actions #2: </a:t>
            </a:r>
            <a:r>
              <a:rPr lang="en-US" sz="1800" kern="100" dirty="0">
                <a:effectLst/>
                <a:latin typeface="Tahoma" panose="020B0604030504040204" pitchFamily="34" charset="0"/>
                <a:ea typeface="Tahoma" panose="020B0604030504040204" pitchFamily="34" charset="0"/>
                <a:cs typeface="Tahoma" panose="020B0604030504040204" pitchFamily="34" charset="0"/>
              </a:rPr>
              <a:t>When a failed analysis occurs, it will be entered into the laboratory’s NCR system for tracking and investigation. The LIMS system can be queried to determine repeat issues of failure. In the instances of repetitive causes of failure, a Corrective Action would be initiated. In addition, a Quality review of the quarterly and annual reports will be added to each workorder in LIMS so that the effectiveness of the Corrective Actions can be evaluated at that time.</a:t>
            </a:r>
          </a:p>
          <a:p>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effectLst/>
              <a:latin typeface="Times New Roman" panose="02020603050405020304" pitchFamily="18" charset="0"/>
              <a:ea typeface="Times New Roman" panose="02020603050405020304" pitchFamily="18" charset="0"/>
            </a:endParaRPr>
          </a:p>
          <a:p>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06487603"/>
      </p:ext>
    </p:extLst>
  </p:cSld>
  <p:clrMapOvr>
    <a:masterClrMapping/>
  </p:clrMapOvr>
</p:sld>
</file>

<file path=ppt/theme/theme1.xml><?xml version="1.0" encoding="utf-8"?>
<a:theme xmlns:a="http://schemas.openxmlformats.org/drawingml/2006/main" name="DOE NE Large">
  <a:themeElements>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OE NE Large">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OE NE Larg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OE NE Larg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OE NE Larg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OE NE Larg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OE NE Larg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OE NE Larg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OE NE Larg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OE NE Larg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OE NE Larg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OE NE Larg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OE NE Larg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43753</TotalTime>
  <Words>3070</Words>
  <Application>Microsoft Office PowerPoint</Application>
  <PresentationFormat>On-screen Show (4:3)</PresentationFormat>
  <Paragraphs>137</Paragraphs>
  <Slides>28</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Aptos</vt:lpstr>
      <vt:lpstr>Arial</vt:lpstr>
      <vt:lpstr>Arial Black</vt:lpstr>
      <vt:lpstr>Calibri</vt:lpstr>
      <vt:lpstr>Symbol</vt:lpstr>
      <vt:lpstr>Tahoma</vt:lpstr>
      <vt:lpstr>Times New Roman</vt:lpstr>
      <vt:lpstr>Wingdings</vt:lpstr>
      <vt:lpstr>DOE NE Large</vt:lpstr>
      <vt:lpstr> Dosimetry DOELAP Assessor Training  Review of Findings</vt:lpstr>
      <vt:lpstr>Writing Tips</vt:lpstr>
      <vt:lpstr>Assessment Reports</vt:lpstr>
      <vt:lpstr>Corrective Action Review</vt:lpstr>
      <vt:lpstr>DOELAP Findings Database</vt:lpstr>
      <vt:lpstr>Example Finding #1</vt:lpstr>
      <vt:lpstr>Example Finding #1</vt:lpstr>
      <vt:lpstr>Example Finding #2</vt:lpstr>
      <vt:lpstr>Example Finding #2</vt:lpstr>
      <vt:lpstr>Example Finding #3</vt:lpstr>
      <vt:lpstr>Example Finding #4</vt:lpstr>
      <vt:lpstr>Example Finding #5</vt:lpstr>
      <vt:lpstr>Example Finding #6</vt:lpstr>
      <vt:lpstr>Example Finding #7</vt:lpstr>
      <vt:lpstr>Example Finding #7</vt:lpstr>
      <vt:lpstr>Example Finding #8</vt:lpstr>
      <vt:lpstr>Example Finding #9</vt:lpstr>
      <vt:lpstr>Example Finding #10</vt:lpstr>
      <vt:lpstr>Example Finding #10</vt:lpstr>
      <vt:lpstr>Example Finding #11</vt:lpstr>
      <vt:lpstr>Example Finding #12</vt:lpstr>
      <vt:lpstr>Example Finding #13</vt:lpstr>
      <vt:lpstr>Example Finding #14</vt:lpstr>
      <vt:lpstr>Example Finding #14</vt:lpstr>
      <vt:lpstr>Example Finding #14</vt:lpstr>
      <vt:lpstr>Example Finding #15</vt:lpstr>
      <vt:lpstr>Example Finding #16</vt:lpstr>
      <vt:lpstr>Example Finding #16</vt:lpstr>
    </vt:vector>
  </TitlesOfParts>
  <Company>DOE-ID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DOELAP Assessor Training Session 3 The Assessment Report</dc:title>
  <dc:creator>Guy Backstrom</dc:creator>
  <cp:lastModifiedBy>Bohrer, Steven E</cp:lastModifiedBy>
  <cp:revision>534</cp:revision>
  <cp:lastPrinted>2015-09-30T19:41:49Z</cp:lastPrinted>
  <dcterms:created xsi:type="dcterms:W3CDTF">2009-05-27T18:57:34Z</dcterms:created>
  <dcterms:modified xsi:type="dcterms:W3CDTF">2024-09-10T17:06:04Z</dcterms:modified>
</cp:coreProperties>
</file>